
<file path=[Content_Types].xml><?xml version="1.0" encoding="utf-8"?>
<Types xmlns="http://schemas.openxmlformats.org/package/2006/content-types">
  <Default Extension="jfif" ContentType="image/jpeg"/>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9.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6" r:id="rId2"/>
    <p:sldMasterId id="2147483720" r:id="rId3"/>
    <p:sldMasterId id="2147483744" r:id="rId4"/>
    <p:sldMasterId id="2147483882" r:id="rId5"/>
    <p:sldMasterId id="2147483942" r:id="rId6"/>
    <p:sldMasterId id="2147483977" r:id="rId7"/>
    <p:sldMasterId id="2147484007" r:id="rId8"/>
    <p:sldMasterId id="2147484025" r:id="rId9"/>
    <p:sldMasterId id="2147484043" r:id="rId10"/>
  </p:sldMasterIdLst>
  <p:sldIdLst>
    <p:sldId id="256" r:id="rId11"/>
    <p:sldId id="257" r:id="rId12"/>
    <p:sldId id="337" r:id="rId13"/>
    <p:sldId id="267" r:id="rId14"/>
    <p:sldId id="327" r:id="rId15"/>
    <p:sldId id="328" r:id="rId16"/>
    <p:sldId id="326" r:id="rId17"/>
    <p:sldId id="323" r:id="rId18"/>
    <p:sldId id="273" r:id="rId19"/>
    <p:sldId id="270" r:id="rId20"/>
    <p:sldId id="283" r:id="rId21"/>
    <p:sldId id="302" r:id="rId22"/>
    <p:sldId id="338" r:id="rId23"/>
    <p:sldId id="329" r:id="rId24"/>
    <p:sldId id="336" r:id="rId25"/>
    <p:sldId id="339" r:id="rId26"/>
    <p:sldId id="289" r:id="rId27"/>
    <p:sldId id="332" r:id="rId28"/>
    <p:sldId id="333" r:id="rId29"/>
    <p:sldId id="334" r:id="rId30"/>
    <p:sldId id="304" r:id="rId31"/>
    <p:sldId id="307" r:id="rId32"/>
    <p:sldId id="341" r:id="rId33"/>
    <p:sldId id="308" r:id="rId34"/>
    <p:sldId id="314" r:id="rId35"/>
    <p:sldId id="316" r:id="rId36"/>
    <p:sldId id="335" r:id="rId37"/>
    <p:sldId id="34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96" autoAdjust="0"/>
    <p:restoredTop sz="94660"/>
  </p:normalViewPr>
  <p:slideViewPr>
    <p:cSldViewPr snapToGrid="0">
      <p:cViewPr varScale="1">
        <p:scale>
          <a:sx n="152" d="100"/>
          <a:sy n="152" d="100"/>
        </p:scale>
        <p:origin x="116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presProps" Target="presProps.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a:xfrm>
            <a:off x="2692397" y="5037663"/>
            <a:ext cx="5214635" cy="279400"/>
          </a:xfrm>
        </p:spPr>
        <p:txBody>
          <a:bodyPr/>
          <a:lstStyle/>
          <a:p>
            <a:endParaRPr lang="en-CA"/>
          </a:p>
        </p:txBody>
      </p:sp>
      <p:sp>
        <p:nvSpPr>
          <p:cNvPr id="6" name="Slide Number Placeholder 5"/>
          <p:cNvSpPr>
            <a:spLocks noGrp="1"/>
          </p:cNvSpPr>
          <p:nvPr>
            <p:ph type="sldNum" sz="quarter" idx="12"/>
          </p:nvPr>
        </p:nvSpPr>
        <p:spPr>
          <a:xfrm>
            <a:off x="8956900" y="5037663"/>
            <a:ext cx="551167" cy="279400"/>
          </a:xfrm>
        </p:spPr>
        <p:txBody>
          <a:bodyPr/>
          <a:lstStyle/>
          <a:p>
            <a:fld id="{9B8424B4-A513-4990-9BFB-AD54749308DA}" type="slidenum">
              <a:rPr lang="en-CA" smtClean="0"/>
              <a:t>‹#›</a:t>
            </a:fld>
            <a:endParaRPr lang="en-CA"/>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5099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93002022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a:xfrm>
            <a:off x="9255346" y="2750337"/>
            <a:ext cx="1171888" cy="1356442"/>
          </a:xfrm>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103013713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62866592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a:xfrm>
            <a:off x="10729455" y="2869895"/>
            <a:ext cx="1154151" cy="1090789"/>
          </a:xfrm>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95297700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62718975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B654F6-92CE-48C3-A413-6DBCDBD22C98}" type="datetimeFigureOut">
              <a:rPr lang="en-CA" smtClean="0"/>
              <a:t>2020-04-15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426783804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B654F6-92CE-48C3-A413-6DBCDBD22C98}" type="datetimeFigureOut">
              <a:rPr lang="en-CA" smtClean="0"/>
              <a:t>2020-04-15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6943813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1B654F6-92CE-48C3-A413-6DBCDBD22C98}" type="datetimeFigureOut">
              <a:rPr lang="en-CA" smtClean="0"/>
              <a:t>2020-04-15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428741833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73221215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34454654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a:xfrm>
            <a:off x="10729455" y="4711309"/>
            <a:ext cx="1154151" cy="1090789"/>
          </a:xfrm>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1693329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14932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a:xfrm>
            <a:off x="10729455" y="4711615"/>
            <a:ext cx="1154151" cy="1090789"/>
          </a:xfrm>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124603051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a:xfrm>
            <a:off x="10729455" y="4709925"/>
            <a:ext cx="1154151" cy="1090789"/>
          </a:xfrm>
        </p:spPr>
        <p:txBody>
          <a:bodyPr/>
          <a:lstStyle/>
          <a:p>
            <a:fld id="{9B8424B4-A513-4990-9BFB-AD54749308DA}" type="slidenum">
              <a:rPr lang="en-CA" smtClean="0"/>
              <a:t>‹#›</a:t>
            </a:fld>
            <a:endParaRPr lang="en-CA"/>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2594547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a:xfrm>
            <a:off x="10729455" y="4709925"/>
            <a:ext cx="1154151" cy="1090789"/>
          </a:xfrm>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09725214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1B654F6-92CE-48C3-A413-6DBCDBD22C98}" type="datetimeFigureOut">
              <a:rPr lang="en-CA" smtClean="0"/>
              <a:t>2020-04-15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10683453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1B654F6-92CE-48C3-A413-6DBCDBD22C98}" type="datetimeFigureOut">
              <a:rPr lang="en-CA" smtClean="0"/>
              <a:t>2020-04-15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193401320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704231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a:xfrm>
            <a:off x="680321" y="5936188"/>
            <a:ext cx="6126805" cy="365125"/>
          </a:xfrm>
        </p:spPr>
        <p:txBody>
          <a:bodyPr/>
          <a:lstStyle/>
          <a:p>
            <a:endParaRPr lang="en-CA"/>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9B8424B4-A513-4990-9BFB-AD54749308DA}" type="slidenum">
              <a:rPr lang="en-CA" smtClean="0"/>
              <a:t>‹#›</a:t>
            </a:fld>
            <a:endParaRPr lang="en-CA"/>
          </a:p>
        </p:txBody>
      </p:sp>
    </p:spTree>
    <p:extLst>
      <p:ext uri="{BB962C8B-B14F-4D97-AF65-F5344CB8AC3E}">
        <p14:creationId xmlns:p14="http://schemas.microsoft.com/office/powerpoint/2010/main" val="89873317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a:xfrm>
            <a:off x="9255346" y="2750337"/>
            <a:ext cx="1171888" cy="1356442"/>
          </a:xfrm>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71039807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33364042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a:xfrm>
            <a:off x="10729455" y="2869895"/>
            <a:ext cx="1154151" cy="1090789"/>
          </a:xfrm>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4028730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790330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44059950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B654F6-92CE-48C3-A413-6DBCDBD22C98}" type="datetimeFigureOut">
              <a:rPr lang="en-CA" smtClean="0"/>
              <a:t>2020-04-15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0596208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B654F6-92CE-48C3-A413-6DBCDBD22C98}" type="datetimeFigureOut">
              <a:rPr lang="en-CA" smtClean="0"/>
              <a:t>2020-04-15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45947605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1B654F6-92CE-48C3-A413-6DBCDBD22C98}" type="datetimeFigureOut">
              <a:rPr lang="en-CA" smtClean="0"/>
              <a:t>2020-04-15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50376569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53240470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422397526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a:xfrm>
            <a:off x="10729455" y="4711309"/>
            <a:ext cx="1154151" cy="1090789"/>
          </a:xfrm>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175814187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a:xfrm>
            <a:off x="10729455" y="4711615"/>
            <a:ext cx="1154151" cy="1090789"/>
          </a:xfrm>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47984777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a:xfrm>
            <a:off x="10729455" y="4709925"/>
            <a:ext cx="1154151" cy="1090789"/>
          </a:xfrm>
        </p:spPr>
        <p:txBody>
          <a:bodyPr/>
          <a:lstStyle/>
          <a:p>
            <a:fld id="{9B8424B4-A513-4990-9BFB-AD54749308DA}" type="slidenum">
              <a:rPr lang="en-CA" smtClean="0"/>
              <a:t>‹#›</a:t>
            </a:fld>
            <a:endParaRPr lang="en-CA"/>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19011516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a:xfrm>
            <a:off x="10729455" y="4709925"/>
            <a:ext cx="1154151" cy="1090789"/>
          </a:xfrm>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767546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77575896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1B654F6-92CE-48C3-A413-6DBCDBD22C98}" type="datetimeFigureOut">
              <a:rPr lang="en-CA" smtClean="0"/>
              <a:t>2020-04-15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9302086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1B654F6-92CE-48C3-A413-6DBCDBD22C98}" type="datetimeFigureOut">
              <a:rPr lang="en-CA" smtClean="0"/>
              <a:t>2020-04-15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3121484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140593116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a:xfrm>
            <a:off x="680321" y="5936188"/>
            <a:ext cx="6126805" cy="365125"/>
          </a:xfrm>
        </p:spPr>
        <p:txBody>
          <a:bodyPr/>
          <a:lstStyle/>
          <a:p>
            <a:endParaRPr lang="en-CA"/>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9B8424B4-A513-4990-9BFB-AD54749308DA}" type="slidenum">
              <a:rPr lang="en-CA" smtClean="0"/>
              <a:t>‹#›</a:t>
            </a:fld>
            <a:endParaRPr lang="en-CA"/>
          </a:p>
        </p:txBody>
      </p:sp>
    </p:spTree>
    <p:extLst>
      <p:ext uri="{BB962C8B-B14F-4D97-AF65-F5344CB8AC3E}">
        <p14:creationId xmlns:p14="http://schemas.microsoft.com/office/powerpoint/2010/main" val="320936822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a:xfrm>
            <a:off x="2692397" y="5037663"/>
            <a:ext cx="5214635" cy="279400"/>
          </a:xfrm>
        </p:spPr>
        <p:txBody>
          <a:bodyPr/>
          <a:lstStyle/>
          <a:p>
            <a:endParaRPr lang="en-CA"/>
          </a:p>
        </p:txBody>
      </p:sp>
      <p:sp>
        <p:nvSpPr>
          <p:cNvPr id="6" name="Slide Number Placeholder 5"/>
          <p:cNvSpPr>
            <a:spLocks noGrp="1"/>
          </p:cNvSpPr>
          <p:nvPr>
            <p:ph type="sldNum" sz="quarter" idx="12"/>
          </p:nvPr>
        </p:nvSpPr>
        <p:spPr>
          <a:xfrm>
            <a:off x="8956900" y="5037663"/>
            <a:ext cx="551167" cy="279400"/>
          </a:xfrm>
        </p:spPr>
        <p:txBody>
          <a:bodyPr/>
          <a:lstStyle/>
          <a:p>
            <a:fld id="{9B8424B4-A513-4990-9BFB-AD54749308DA}" type="slidenum">
              <a:rPr lang="en-CA" smtClean="0"/>
              <a:t>‹#›</a:t>
            </a:fld>
            <a:endParaRPr lang="en-CA"/>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148183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21724842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321307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83428301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B654F6-92CE-48C3-A413-6DBCDBD22C98}" type="datetimeFigureOut">
              <a:rPr lang="en-CA" smtClean="0"/>
              <a:t>2020-04-15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B8424B4-A513-4990-9BFB-AD54749308DA}" type="slidenum">
              <a:rPr lang="en-CA" smtClean="0"/>
              <a:t>‹#›</a:t>
            </a:fld>
            <a:endParaRPr lang="en-CA"/>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458966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B654F6-92CE-48C3-A413-6DBCDBD22C98}" type="datetimeFigureOut">
              <a:rPr lang="en-CA" smtClean="0"/>
              <a:t>2020-04-15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B8424B4-A513-4990-9BFB-AD54749308DA}" type="slidenum">
              <a:rPr lang="en-CA" smtClean="0"/>
              <a:t>‹#›</a:t>
            </a:fld>
            <a:endParaRPr lang="en-CA"/>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47044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238365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B654F6-92CE-48C3-A413-6DBCDBD22C98}" type="datetimeFigureOut">
              <a:rPr lang="en-CA" smtClean="0"/>
              <a:t>2020-04-15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14801550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17678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42197796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183639770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414245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85266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15687315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284638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933078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24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201965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6049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65477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30504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a:xfrm>
            <a:off x="2416500" y="329307"/>
            <a:ext cx="4973915" cy="309201"/>
          </a:xfrm>
        </p:spPr>
        <p:txBody>
          <a:bodyPr/>
          <a:lstStyle/>
          <a:p>
            <a:endParaRPr lang="en-CA"/>
          </a:p>
        </p:txBody>
      </p:sp>
      <p:sp>
        <p:nvSpPr>
          <p:cNvPr id="6" name="Slide Number Placeholder 5"/>
          <p:cNvSpPr>
            <a:spLocks noGrp="1"/>
          </p:cNvSpPr>
          <p:nvPr>
            <p:ph type="sldNum" sz="quarter" idx="12"/>
          </p:nvPr>
        </p:nvSpPr>
        <p:spPr>
          <a:xfrm>
            <a:off x="1437664" y="798973"/>
            <a:ext cx="811019" cy="503578"/>
          </a:xfrm>
        </p:spPr>
        <p:txBody>
          <a:bodyPr/>
          <a:lstStyle/>
          <a:p>
            <a:fld id="{9B8424B4-A513-4990-9BFB-AD54749308DA}" type="slidenum">
              <a:rPr lang="en-CA" smtClean="0"/>
              <a:t>‹#›</a:t>
            </a:fld>
            <a:endParaRPr lang="en-CA"/>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4038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43438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1602746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461966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708811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B654F6-92CE-48C3-A413-6DBCDBD22C98}" type="datetimeFigureOut">
              <a:rPr lang="en-CA" smtClean="0"/>
              <a:t>2020-04-15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B8424B4-A513-4990-9BFB-AD54749308DA}" type="slidenum">
              <a:rPr lang="en-CA" smtClean="0"/>
              <a:t>‹#›</a:t>
            </a:fld>
            <a:endParaRPr lang="en-CA"/>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50294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B654F6-92CE-48C3-A413-6DBCDBD22C98}" type="datetimeFigureOut">
              <a:rPr lang="en-CA" smtClean="0"/>
              <a:t>2020-04-15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B8424B4-A513-4990-9BFB-AD54749308DA}" type="slidenum">
              <a:rPr lang="en-CA" smtClean="0"/>
              <a:t>‹#›</a:t>
            </a:fld>
            <a:endParaRPr lang="en-CA"/>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44013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B654F6-92CE-48C3-A413-6DBCDBD22C98}" type="datetimeFigureOut">
              <a:rPr lang="en-CA" smtClean="0"/>
              <a:t>2020-04-15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8254468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0464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a:xfrm>
            <a:off x="1447382" y="318640"/>
            <a:ext cx="5541004" cy="320931"/>
          </a:xfrm>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405105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942991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195630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a:xfrm>
            <a:off x="2416500" y="329307"/>
            <a:ext cx="4973915" cy="309201"/>
          </a:xfrm>
        </p:spPr>
        <p:txBody>
          <a:bodyPr/>
          <a:lstStyle/>
          <a:p>
            <a:endParaRPr lang="en-CA"/>
          </a:p>
        </p:txBody>
      </p:sp>
      <p:sp>
        <p:nvSpPr>
          <p:cNvPr id="6" name="Slide Number Placeholder 5"/>
          <p:cNvSpPr>
            <a:spLocks noGrp="1"/>
          </p:cNvSpPr>
          <p:nvPr>
            <p:ph type="sldNum" sz="quarter" idx="12"/>
          </p:nvPr>
        </p:nvSpPr>
        <p:spPr>
          <a:xfrm>
            <a:off x="1437664" y="798973"/>
            <a:ext cx="811019" cy="503578"/>
          </a:xfrm>
        </p:spPr>
        <p:txBody>
          <a:bodyPr/>
          <a:lstStyle/>
          <a:p>
            <a:fld id="{9B8424B4-A513-4990-9BFB-AD54749308DA}" type="slidenum">
              <a:rPr lang="en-CA" smtClean="0"/>
              <a:t>‹#›</a:t>
            </a:fld>
            <a:endParaRPr lang="en-CA"/>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9001586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28636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198525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498015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94166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B654F6-92CE-48C3-A413-6DBCDBD22C98}" type="datetimeFigureOut">
              <a:rPr lang="en-CA" smtClean="0"/>
              <a:t>2020-04-15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B8424B4-A513-4990-9BFB-AD54749308DA}" type="slidenum">
              <a:rPr lang="en-CA" smtClean="0"/>
              <a:t>‹#›</a:t>
            </a:fld>
            <a:endParaRPr lang="en-CA"/>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474039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B654F6-92CE-48C3-A413-6DBCDBD22C98}" type="datetimeFigureOut">
              <a:rPr lang="en-CA" smtClean="0"/>
              <a:t>2020-04-15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B8424B4-A513-4990-9BFB-AD54749308DA}" type="slidenum">
              <a:rPr lang="en-CA" smtClean="0"/>
              <a:t>‹#›</a:t>
            </a:fld>
            <a:endParaRPr lang="en-CA"/>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79017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B654F6-92CE-48C3-A413-6DBCDBD22C98}" type="datetimeFigureOut">
              <a:rPr lang="en-CA" smtClean="0"/>
              <a:t>2020-04-15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822179648"/>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1136499"/>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a:xfrm>
            <a:off x="1447382" y="318640"/>
            <a:ext cx="5541004" cy="320931"/>
          </a:xfrm>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996478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15138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31404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1094212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643148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6621169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7107755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5535187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B654F6-92CE-48C3-A413-6DBCDBD22C98}" type="datetimeFigureOut">
              <a:rPr lang="en-CA" smtClean="0"/>
              <a:t>2020-04-15</a:t>
            </a:fld>
            <a:endParaRPr lang="en-CA"/>
          </a:p>
        </p:txBody>
      </p:sp>
      <p:sp>
        <p:nvSpPr>
          <p:cNvPr id="8" name="Footer Placeholder 7"/>
          <p:cNvSpPr>
            <a:spLocks noGrp="1"/>
          </p:cNvSpPr>
          <p:nvPr>
            <p:ph type="ftr" sz="quarter" idx="11"/>
          </p:nvPr>
        </p:nvSpPr>
        <p:spPr/>
        <p:txBody>
          <a:bodyPr/>
          <a:lstStyle/>
          <a:p>
            <a:endParaRPr lang="en-CA"/>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4668143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B654F6-92CE-48C3-A413-6DBCDBD22C98}" type="datetimeFigureOut">
              <a:rPr lang="en-CA" smtClean="0"/>
              <a:t>2020-04-15</a:t>
            </a:fld>
            <a:endParaRPr lang="en-CA"/>
          </a:p>
        </p:txBody>
      </p:sp>
      <p:sp>
        <p:nvSpPr>
          <p:cNvPr id="4" name="Footer Placeholder 3"/>
          <p:cNvSpPr>
            <a:spLocks noGrp="1"/>
          </p:cNvSpPr>
          <p:nvPr>
            <p:ph type="ftr" sz="quarter" idx="11"/>
          </p:nvPr>
        </p:nvSpPr>
        <p:spPr/>
        <p:txBody>
          <a:bodyPr/>
          <a:lstStyle/>
          <a:p>
            <a:endParaRPr lang="en-CA"/>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219170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B654F6-92CE-48C3-A413-6DBCDBD22C98}" type="datetimeFigureOut">
              <a:rPr lang="en-CA" smtClean="0"/>
              <a:t>2020-04-15</a:t>
            </a:fld>
            <a:endParaRPr lang="en-CA"/>
          </a:p>
        </p:txBody>
      </p:sp>
      <p:sp>
        <p:nvSpPr>
          <p:cNvPr id="3" name="Footer Placeholder 2"/>
          <p:cNvSpPr>
            <a:spLocks noGrp="1"/>
          </p:cNvSpPr>
          <p:nvPr>
            <p:ph type="ftr" sz="quarter" idx="11"/>
          </p:nvPr>
        </p:nvSpPr>
        <p:spPr/>
        <p:txBody>
          <a:bodyPr/>
          <a:lstStyle/>
          <a:p>
            <a:endParaRPr lang="en-CA"/>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7128027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6438953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6754899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187722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B654F6-92CE-48C3-A413-6DBCDBD22C98}" type="datetimeFigureOut">
              <a:rPr lang="en-CA" smtClean="0"/>
              <a:t>2020-04-15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B8424B4-A513-4990-9BFB-AD54749308DA}" type="slidenum">
              <a:rPr lang="en-CA" smtClean="0"/>
              <a:t>‹#›</a:t>
            </a:fld>
            <a:endParaRPr lang="en-CA"/>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69514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B8424B4-A513-4990-9BFB-AD54749308DA}" type="slidenum">
              <a:rPr lang="en-CA" smtClean="0"/>
              <a:t>‹#›</a:t>
            </a:fld>
            <a:endParaRPr lang="en-CA"/>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131785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13388082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B8424B4-A513-4990-9BFB-AD54749308DA}" type="slidenum">
              <a:rPr lang="en-CA" smtClean="0"/>
              <a:t>‹#›</a:t>
            </a:fld>
            <a:endParaRPr lang="en-CA"/>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927060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0973587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0751925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7690967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a:xfrm>
            <a:off x="5332412" y="5883275"/>
            <a:ext cx="4324044" cy="365125"/>
          </a:xfrm>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8648840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a:xfrm>
            <a:off x="10951856" y="5867131"/>
            <a:ext cx="551167" cy="365125"/>
          </a:xfrm>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9632589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1310075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1495101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B654F6-92CE-48C3-A413-6DBCDBD22C98}" type="datetimeFigureOut">
              <a:rPr lang="en-CA" smtClean="0"/>
              <a:t>2020-04-15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B8424B4-A513-4990-9BFB-AD54749308DA}" type="slidenum">
              <a:rPr lang="en-CA" smtClean="0"/>
              <a:t>‹#›</a:t>
            </a:fld>
            <a:endParaRPr lang="en-CA"/>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83844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B654F6-92CE-48C3-A413-6DBCDBD22C98}" type="datetimeFigureOut">
              <a:rPr lang="en-CA" smtClean="0"/>
              <a:t>2020-04-15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5791819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B654F6-92CE-48C3-A413-6DBCDBD22C98}" type="datetimeFigureOut">
              <a:rPr lang="en-CA" smtClean="0"/>
              <a:t>2020-04-15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1367945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B654F6-92CE-48C3-A413-6DBCDBD22C98}" type="datetimeFigureOut">
              <a:rPr lang="en-CA" smtClean="0"/>
              <a:t>2020-04-15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18581614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95082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8567617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1578988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0377838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13323038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629986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1623024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B654F6-92CE-48C3-A413-6DBCDBD22C98}" type="datetimeFigureOut">
              <a:rPr lang="en-CA" smtClean="0"/>
              <a:t>2020-04-15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0832735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121737527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12355403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1279584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555959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800840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0193058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0595789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B654F6-92CE-48C3-A413-6DBCDBD22C98}" type="datetimeFigureOut">
              <a:rPr lang="en-CA" smtClean="0"/>
              <a:t>2020-04-15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13594995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B654F6-92CE-48C3-A413-6DBCDBD22C98}" type="datetimeFigureOut">
              <a:rPr lang="en-CA" smtClean="0"/>
              <a:t>2020-04-15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9629619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B654F6-92CE-48C3-A413-6DBCDBD22C98}" type="datetimeFigureOut">
              <a:rPr lang="en-CA" smtClean="0"/>
              <a:t>2020-04-15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500805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93413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41320517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2834661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47034775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029142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1569704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1682184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2401892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11578968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61371418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CA"/>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B8424B4-A513-4990-9BFB-AD54749308DA}" type="slidenum">
              <a:rPr lang="en-CA" smtClean="0"/>
              <a:t>‹#›</a:t>
            </a:fld>
            <a:endParaRPr lang="en-CA"/>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26259182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81122523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8519258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CA"/>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B8424B4-A513-4990-9BFB-AD54749308DA}" type="slidenum">
              <a:rPr lang="en-CA" smtClean="0"/>
              <a:t>‹#›</a:t>
            </a:fld>
            <a:endParaRPr lang="en-CA"/>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680176068"/>
      </p:ext>
    </p:extLst>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192452075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B654F6-92CE-48C3-A413-6DBCDBD22C98}" type="datetimeFigureOut">
              <a:rPr lang="en-CA" smtClean="0"/>
              <a:t>2020-04-15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93941886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B654F6-92CE-48C3-A413-6DBCDBD22C98}" type="datetimeFigureOut">
              <a:rPr lang="en-CA" smtClean="0"/>
              <a:t>2020-04-15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86997311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B654F6-92CE-48C3-A413-6DBCDBD22C98}" type="datetimeFigureOut">
              <a:rPr lang="en-CA" smtClean="0"/>
              <a:t>2020-04-15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6641137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CA"/>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B8424B4-A513-4990-9BFB-AD54749308DA}" type="slidenum">
              <a:rPr lang="en-CA" smtClean="0"/>
              <a:t>‹#›</a:t>
            </a:fld>
            <a:endParaRPr lang="en-CA"/>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1811640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1B654F6-92CE-48C3-A413-6DBCDBD22C98}" type="datetimeFigureOut">
              <a:rPr lang="en-CA" smtClean="0"/>
              <a:t>2020-04-15</a:t>
            </a:fld>
            <a:endParaRPr lang="en-CA"/>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CA"/>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B8424B4-A513-4990-9BFB-AD54749308DA}" type="slidenum">
              <a:rPr lang="en-CA" smtClean="0"/>
              <a:t>‹#›</a:t>
            </a:fld>
            <a:endParaRPr lang="en-CA"/>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6474979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24606246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B654F6-92CE-48C3-A413-6DBCDBD22C98}" type="datetimeFigureOut">
              <a:rPr lang="en-CA" smtClean="0"/>
              <a:t>2020-04-15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B8424B4-A513-4990-9BFB-AD54749308DA}" type="slidenum">
              <a:rPr lang="en-CA" smtClean="0"/>
              <a:t>‹#›</a:t>
            </a:fld>
            <a:endParaRPr lang="en-CA"/>
          </a:p>
        </p:txBody>
      </p:sp>
    </p:spTree>
    <p:extLst>
      <p:ext uri="{BB962C8B-B14F-4D97-AF65-F5344CB8AC3E}">
        <p14:creationId xmlns:p14="http://schemas.microsoft.com/office/powerpoint/2010/main" val="364072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theme" Target="../theme/theme10.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image" Target="../media/image4.png"/><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10" Type="http://schemas.openxmlformats.org/officeDocument/2006/relationships/slideLayout" Target="../slideLayouts/slideLayout143.xml"/><Relationship Id="rId19" Type="http://schemas.openxmlformats.org/officeDocument/2006/relationships/image" Target="../media/image3.png"/><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7.jp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image" Target="../media/image7.jp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theme" Target="../theme/theme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theme" Target="../theme/theme5.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theme" Target="../theme/theme6.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7.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theme" Target="../theme/theme8.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image" Target="../media/image9.png"/><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theme" Target="../theme/theme9.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image" Target="../media/image9.png"/><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1B654F6-92CE-48C3-A413-6DBCDBD22C98}" type="datetimeFigureOut">
              <a:rPr lang="en-CA" smtClean="0"/>
              <a:t>2020-04-15</a:t>
            </a:fld>
            <a:endParaRPr lang="en-CA"/>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CA"/>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B8424B4-A513-4990-9BFB-AD54749308DA}" type="slidenum">
              <a:rPr lang="en-CA" smtClean="0"/>
              <a:t>‹#›</a:t>
            </a:fld>
            <a:endParaRPr lang="en-CA"/>
          </a:p>
        </p:txBody>
      </p:sp>
    </p:spTree>
    <p:extLst>
      <p:ext uri="{BB962C8B-B14F-4D97-AF65-F5344CB8AC3E}">
        <p14:creationId xmlns:p14="http://schemas.microsoft.com/office/powerpoint/2010/main" val="39998587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1B654F6-92CE-48C3-A413-6DBCDBD22C98}" type="datetimeFigureOut">
              <a:rPr lang="en-CA" smtClean="0"/>
              <a:t>2020-04-15</a:t>
            </a:fld>
            <a:endParaRPr lang="en-CA"/>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CA"/>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B8424B4-A513-4990-9BFB-AD54749308DA}" type="slidenum">
              <a:rPr lang="en-CA" smtClean="0"/>
              <a:t>‹#›</a:t>
            </a:fld>
            <a:endParaRPr lang="en-CA"/>
          </a:p>
        </p:txBody>
      </p:sp>
    </p:spTree>
    <p:extLst>
      <p:ext uri="{BB962C8B-B14F-4D97-AF65-F5344CB8AC3E}">
        <p14:creationId xmlns:p14="http://schemas.microsoft.com/office/powerpoint/2010/main" val="104766508"/>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 id="2147484058" r:id="rId15"/>
    <p:sldLayoutId id="2147484059" r:id="rId16"/>
    <p:sldLayoutId id="2147484060"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1B654F6-92CE-48C3-A413-6DBCDBD22C98}" type="datetimeFigureOut">
              <a:rPr lang="en-CA" smtClean="0"/>
              <a:t>2020-04-15</a:t>
            </a:fld>
            <a:endParaRPr lang="en-CA"/>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B8424B4-A513-4990-9BFB-AD54749308DA}" type="slidenum">
              <a:rPr lang="en-CA" smtClean="0"/>
              <a:t>‹#›</a:t>
            </a:fld>
            <a:endParaRPr lang="en-CA"/>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12670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1B654F6-92CE-48C3-A413-6DBCDBD22C98}" type="datetimeFigureOut">
              <a:rPr lang="en-CA" smtClean="0"/>
              <a:t>2020-04-15</a:t>
            </a:fld>
            <a:endParaRPr lang="en-CA"/>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B8424B4-A513-4990-9BFB-AD54749308DA}" type="slidenum">
              <a:rPr lang="en-CA" smtClean="0"/>
              <a:t>‹#›</a:t>
            </a:fld>
            <a:endParaRPr lang="en-CA"/>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77622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1B654F6-92CE-48C3-A413-6DBCDBD22C98}" type="datetimeFigureOut">
              <a:rPr lang="en-CA" smtClean="0"/>
              <a:t>2020-04-15</a:t>
            </a:fld>
            <a:endParaRPr lang="en-CA"/>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B8424B4-A513-4990-9BFB-AD54749308DA}" type="slidenum">
              <a:rPr lang="en-CA" smtClean="0"/>
              <a:t>‹#›</a:t>
            </a:fld>
            <a:endParaRPr lang="en-CA"/>
          </a:p>
        </p:txBody>
      </p:sp>
    </p:spTree>
    <p:extLst>
      <p:ext uri="{BB962C8B-B14F-4D97-AF65-F5344CB8AC3E}">
        <p14:creationId xmlns:p14="http://schemas.microsoft.com/office/powerpoint/2010/main" val="415737515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1B654F6-92CE-48C3-A413-6DBCDBD22C98}" type="datetimeFigureOut">
              <a:rPr lang="en-CA" smtClean="0"/>
              <a:t>2020-04-15</a:t>
            </a:fld>
            <a:endParaRPr lang="en-CA"/>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CA"/>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B8424B4-A513-4990-9BFB-AD54749308DA}" type="slidenum">
              <a:rPr lang="en-CA" smtClean="0"/>
              <a:t>‹#›</a:t>
            </a:fld>
            <a:endParaRPr lang="en-CA"/>
          </a:p>
        </p:txBody>
      </p:sp>
    </p:spTree>
    <p:extLst>
      <p:ext uri="{BB962C8B-B14F-4D97-AF65-F5344CB8AC3E}">
        <p14:creationId xmlns:p14="http://schemas.microsoft.com/office/powerpoint/2010/main" val="94418597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1B654F6-92CE-48C3-A413-6DBCDBD22C98}" type="datetimeFigureOut">
              <a:rPr lang="en-CA" smtClean="0"/>
              <a:t>2020-04-15</a:t>
            </a:fld>
            <a:endParaRPr lang="en-CA"/>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B8424B4-A513-4990-9BFB-AD54749308DA}" type="slidenum">
              <a:rPr lang="en-CA" smtClean="0"/>
              <a:t>‹#›</a:t>
            </a:fld>
            <a:endParaRPr lang="en-CA"/>
          </a:p>
        </p:txBody>
      </p:sp>
    </p:spTree>
    <p:extLst>
      <p:ext uri="{BB962C8B-B14F-4D97-AF65-F5344CB8AC3E}">
        <p14:creationId xmlns:p14="http://schemas.microsoft.com/office/powerpoint/2010/main" val="721884373"/>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1B654F6-92CE-48C3-A413-6DBCDBD22C98}" type="datetimeFigureOut">
              <a:rPr lang="en-CA" smtClean="0"/>
              <a:t>2020-04-15</a:t>
            </a:fld>
            <a:endParaRPr lang="en-CA"/>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CA"/>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B8424B4-A513-4990-9BFB-AD54749308DA}" type="slidenum">
              <a:rPr lang="en-CA" smtClean="0"/>
              <a:t>‹#›</a:t>
            </a:fld>
            <a:endParaRPr lang="en-CA"/>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10517395"/>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1B654F6-92CE-48C3-A413-6DBCDBD22C98}" type="datetimeFigureOut">
              <a:rPr lang="en-CA" smtClean="0"/>
              <a:t>2020-04-15</a:t>
            </a:fld>
            <a:endParaRPr lang="en-CA"/>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9B8424B4-A513-4990-9BFB-AD54749308DA}" type="slidenum">
              <a:rPr lang="en-CA" smtClean="0"/>
              <a:t>‹#›</a:t>
            </a:fld>
            <a:endParaRPr lang="en-CA"/>
          </a:p>
        </p:txBody>
      </p:sp>
    </p:spTree>
    <p:extLst>
      <p:ext uri="{BB962C8B-B14F-4D97-AF65-F5344CB8AC3E}">
        <p14:creationId xmlns:p14="http://schemas.microsoft.com/office/powerpoint/2010/main" val="3719556679"/>
      </p:ext>
    </p:extLst>
  </p:cSld>
  <p:clrMap bg1="dk1" tx1="lt1" bg2="dk2" tx2="lt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 id="2147484020" r:id="rId13"/>
    <p:sldLayoutId id="2147484021" r:id="rId14"/>
    <p:sldLayoutId id="2147484022" r:id="rId15"/>
    <p:sldLayoutId id="2147484023" r:id="rId16"/>
    <p:sldLayoutId id="2147484024"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1B654F6-92CE-48C3-A413-6DBCDBD22C98}" type="datetimeFigureOut">
              <a:rPr lang="en-CA" smtClean="0"/>
              <a:t>2020-04-15</a:t>
            </a:fld>
            <a:endParaRPr lang="en-CA"/>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9B8424B4-A513-4990-9BFB-AD54749308DA}" type="slidenum">
              <a:rPr lang="en-CA" smtClean="0"/>
              <a:t>‹#›</a:t>
            </a:fld>
            <a:endParaRPr lang="en-CA"/>
          </a:p>
        </p:txBody>
      </p:sp>
    </p:spTree>
    <p:extLst>
      <p:ext uri="{BB962C8B-B14F-4D97-AF65-F5344CB8AC3E}">
        <p14:creationId xmlns:p14="http://schemas.microsoft.com/office/powerpoint/2010/main" val="1063873372"/>
      </p:ext>
    </p:extLst>
  </p:cSld>
  <p:clrMap bg1="dk1" tx1="lt1" bg2="dk2" tx2="lt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1.xml"/><Relationship Id="rId7" Type="http://schemas.openxmlformats.org/officeDocument/2006/relationships/image" Target="../media/image1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2.pn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2.pn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18.xml"/><Relationship Id="rId7" Type="http://schemas.openxmlformats.org/officeDocument/2006/relationships/image" Target="../media/image32.jpe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0.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0.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2.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2.pn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2.png"/><Relationship Id="rId5" Type="http://schemas.openxmlformats.org/officeDocument/2006/relationships/image" Target="../media/image34.PN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2.png"/><Relationship Id="rId5" Type="http://schemas.openxmlformats.org/officeDocument/2006/relationships/image" Target="../media/image35.PN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2.png"/><Relationship Id="rId5" Type="http://schemas.openxmlformats.org/officeDocument/2006/relationships/image" Target="../media/image36.PN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2.png"/><Relationship Id="rId5" Type="http://schemas.openxmlformats.org/officeDocument/2006/relationships/image" Target="../media/image37.png"/><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8.xml"/><Relationship Id="rId7" Type="http://schemas.openxmlformats.org/officeDocument/2006/relationships/image" Target="../media/image1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2.png"/><Relationship Id="rId5" Type="http://schemas.openxmlformats.org/officeDocument/2006/relationships/image" Target="../media/image40.png"/><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2.png"/><Relationship Id="rId5" Type="http://schemas.openxmlformats.org/officeDocument/2006/relationships/image" Target="../media/image41.png"/><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18.xml"/><Relationship Id="rId7" Type="http://schemas.openxmlformats.org/officeDocument/2006/relationships/image" Target="../media/image12.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2.png"/><Relationship Id="rId5" Type="http://schemas.openxmlformats.org/officeDocument/2006/relationships/image" Target="../media/image44.png"/><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2.png"/><Relationship Id="rId5" Type="http://schemas.openxmlformats.org/officeDocument/2006/relationships/image" Target="../media/image45.jfif"/><Relationship Id="rId4" Type="http://schemas.openxmlformats.org/officeDocument/2006/relationships/image" Target="../media/image21.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5.xml"/><Relationship Id="rId7" Type="http://schemas.openxmlformats.org/officeDocument/2006/relationships/image" Target="../media/image12.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slideLayout" Target="../slideLayouts/slideLayout19.xml"/><Relationship Id="rId7" Type="http://schemas.openxmlformats.org/officeDocument/2006/relationships/image" Target="../media/image16.jp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5.jpg"/><Relationship Id="rId5" Type="http://schemas.openxmlformats.org/officeDocument/2006/relationships/image" Target="../media/image14.jpg"/><Relationship Id="rId10" Type="http://schemas.openxmlformats.org/officeDocument/2006/relationships/image" Target="../media/image12.png"/><Relationship Id="rId4" Type="http://schemas.openxmlformats.org/officeDocument/2006/relationships/image" Target="../media/image13.jpg"/><Relationship Id="rId9" Type="http://schemas.openxmlformats.org/officeDocument/2006/relationships/image" Target="../media/image18.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2.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2.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8.xml"/><Relationship Id="rId7" Type="http://schemas.openxmlformats.org/officeDocument/2006/relationships/image" Target="../media/image1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z-wavealliance.org/wp-content/uploads/2019/01/Z-Wave-Alliance-End-of-Year-Report-FINAL-for-web.pdf" TargetMode="External"/><Relationship Id="rId5" Type="http://schemas.openxmlformats.org/officeDocument/2006/relationships/image" Target="../media/image22.PNG"/><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2.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0">
              <a:schemeClr val="bg1"/>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1BC5A-AC5F-46C3-9545-8022E1A09B40}"/>
              </a:ext>
            </a:extLst>
          </p:cNvPr>
          <p:cNvSpPr>
            <a:spLocks noGrp="1"/>
          </p:cNvSpPr>
          <p:nvPr>
            <p:ph type="ctrTitle"/>
          </p:nvPr>
        </p:nvSpPr>
        <p:spPr>
          <a:xfrm>
            <a:off x="1266632" y="732182"/>
            <a:ext cx="10682715" cy="2771051"/>
          </a:xfrm>
        </p:spPr>
        <p:txBody>
          <a:bodyPr/>
          <a:lstStyle/>
          <a:p>
            <a:pPr algn="ctr"/>
            <a:r>
              <a:rPr lang="en-CA" dirty="0"/>
              <a:t>Deployment and Analysis of </a:t>
            </a:r>
            <a:br>
              <a:rPr lang="en-CA" dirty="0"/>
            </a:br>
            <a:r>
              <a:rPr lang="en-CA" dirty="0"/>
              <a:t>Z-wave IoT devices</a:t>
            </a:r>
          </a:p>
        </p:txBody>
      </p:sp>
      <p:sp>
        <p:nvSpPr>
          <p:cNvPr id="3" name="Subtitle 2">
            <a:extLst>
              <a:ext uri="{FF2B5EF4-FFF2-40B4-BE49-F238E27FC236}">
                <a16:creationId xmlns:a16="http://schemas.microsoft.com/office/drawing/2014/main" id="{B700264E-8CDF-43FE-A810-5FB49291C6C6}"/>
              </a:ext>
            </a:extLst>
          </p:cNvPr>
          <p:cNvSpPr>
            <a:spLocks noGrp="1"/>
          </p:cNvSpPr>
          <p:nvPr>
            <p:ph type="subTitle" idx="1"/>
          </p:nvPr>
        </p:nvSpPr>
        <p:spPr>
          <a:xfrm>
            <a:off x="2596684" y="3676978"/>
            <a:ext cx="8637072" cy="977621"/>
          </a:xfrm>
        </p:spPr>
        <p:txBody>
          <a:bodyPr>
            <a:normAutofit/>
          </a:bodyPr>
          <a:lstStyle/>
          <a:p>
            <a:pPr algn="r"/>
            <a:r>
              <a:rPr lang="en-CA" sz="2000" dirty="0"/>
              <a:t>Rishab Dhamija</a:t>
            </a:r>
          </a:p>
        </p:txBody>
      </p:sp>
      <p:pic>
        <p:nvPicPr>
          <p:cNvPr id="5" name="Audio 4">
            <a:hlinkClick r:id="" action="ppaction://media"/>
            <a:extLst>
              <a:ext uri="{FF2B5EF4-FFF2-40B4-BE49-F238E27FC236}">
                <a16:creationId xmlns:a16="http://schemas.microsoft.com/office/drawing/2014/main" id="{ACF2CF34-E702-4130-88C9-160E7EF6A5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80432931"/>
      </p:ext>
    </p:extLst>
  </p:cSld>
  <p:clrMapOvr>
    <a:masterClrMapping/>
  </p:clrMapOvr>
  <mc:AlternateContent xmlns:mc="http://schemas.openxmlformats.org/markup-compatibility/2006">
    <mc:Choice xmlns:p14="http://schemas.microsoft.com/office/powerpoint/2010/main" Requires="p14">
      <p:transition spd="slow" p14:dur="2000" advTm="11452"/>
    </mc:Choice>
    <mc:Fallback>
      <p:transition spd="slow" advTm="11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428C-CFE8-4408-853F-16F38FF601B5}"/>
              </a:ext>
            </a:extLst>
          </p:cNvPr>
          <p:cNvSpPr>
            <a:spLocks noGrp="1"/>
          </p:cNvSpPr>
          <p:nvPr>
            <p:ph type="title"/>
          </p:nvPr>
        </p:nvSpPr>
        <p:spPr>
          <a:xfrm>
            <a:off x="516835" y="284919"/>
            <a:ext cx="6771860" cy="1305341"/>
          </a:xfrm>
        </p:spPr>
        <p:txBody>
          <a:bodyPr anchor="b">
            <a:normAutofit/>
          </a:bodyPr>
          <a:lstStyle/>
          <a:p>
            <a:r>
              <a:rPr lang="en-CA" sz="4800" dirty="0"/>
              <a:t> Meshing and Routing </a:t>
            </a:r>
          </a:p>
        </p:txBody>
      </p:sp>
      <p:sp>
        <p:nvSpPr>
          <p:cNvPr id="3" name="Content Placeholder 2">
            <a:extLst>
              <a:ext uri="{FF2B5EF4-FFF2-40B4-BE49-F238E27FC236}">
                <a16:creationId xmlns:a16="http://schemas.microsoft.com/office/drawing/2014/main" id="{50995079-B6DE-4D28-9379-8C53DFEBF3E2}"/>
              </a:ext>
            </a:extLst>
          </p:cNvPr>
          <p:cNvSpPr>
            <a:spLocks noGrp="1"/>
          </p:cNvSpPr>
          <p:nvPr>
            <p:ph idx="1"/>
          </p:nvPr>
        </p:nvSpPr>
        <p:spPr>
          <a:xfrm>
            <a:off x="737221" y="1911557"/>
            <a:ext cx="6524970" cy="1958078"/>
          </a:xfrm>
        </p:spPr>
        <p:txBody>
          <a:bodyPr>
            <a:normAutofit/>
          </a:bodyPr>
          <a:lstStyle/>
          <a:p>
            <a:pPr marL="0" indent="0">
              <a:lnSpc>
                <a:spcPct val="110000"/>
              </a:lnSpc>
              <a:buNone/>
            </a:pPr>
            <a:r>
              <a:rPr lang="en-CA" sz="1800" b="1" u="sng" dirty="0">
                <a:latin typeface="Gothic"/>
              </a:rPr>
              <a:t>Network without Routing </a:t>
            </a:r>
          </a:p>
          <a:p>
            <a:pPr>
              <a:lnSpc>
                <a:spcPct val="110000"/>
              </a:lnSpc>
              <a:buFont typeface="Wingdings" panose="05000000000000000000" pitchFamily="2" charset="2"/>
              <a:buChar char="Ø"/>
            </a:pPr>
            <a:r>
              <a:rPr lang="en-CA" sz="1600" dirty="0">
                <a:latin typeface="Gothic"/>
              </a:rPr>
              <a:t>Node labelled 1 is the controller in the network.</a:t>
            </a:r>
          </a:p>
          <a:p>
            <a:pPr>
              <a:lnSpc>
                <a:spcPct val="110000"/>
              </a:lnSpc>
              <a:buFont typeface="Wingdings" panose="05000000000000000000" pitchFamily="2" charset="2"/>
              <a:buChar char="Ø"/>
            </a:pPr>
            <a:r>
              <a:rPr lang="en-CA" sz="1600" dirty="0">
                <a:latin typeface="Gothic"/>
              </a:rPr>
              <a:t> Only nodes 2, 3 and 4 lie within the radio ranges of the controller. Therefore, only these can be reached directly by the controller.</a:t>
            </a:r>
          </a:p>
          <a:p>
            <a:pPr>
              <a:lnSpc>
                <a:spcPct val="110000"/>
              </a:lnSpc>
              <a:buFont typeface="Wingdings" panose="05000000000000000000" pitchFamily="2" charset="2"/>
              <a:buChar char="Ø"/>
            </a:pPr>
            <a:r>
              <a:rPr lang="en-CA" sz="1600" dirty="0">
                <a:latin typeface="Gothic"/>
              </a:rPr>
              <a:t>Node 5 , outside the radio range , cannot be reached by the controller.</a:t>
            </a:r>
          </a:p>
        </p:txBody>
      </p:sp>
      <p:pic>
        <p:nvPicPr>
          <p:cNvPr id="5" name="Picture 4" descr="A close up of a clock&#10;&#10;Description automatically generated">
            <a:extLst>
              <a:ext uri="{FF2B5EF4-FFF2-40B4-BE49-F238E27FC236}">
                <a16:creationId xmlns:a16="http://schemas.microsoft.com/office/drawing/2014/main" id="{AC63D601-4AA1-40F1-A16C-94C710756CBB}"/>
              </a:ext>
            </a:extLst>
          </p:cNvPr>
          <p:cNvPicPr>
            <a:picLocks noChangeAspect="1"/>
          </p:cNvPicPr>
          <p:nvPr/>
        </p:nvPicPr>
        <p:blipFill rotWithShape="1">
          <a:blip r:embed="rId5">
            <a:extLst>
              <a:ext uri="{28A0092B-C50C-407E-A947-70E740481C1C}">
                <a14:useLocalDpi xmlns:a14="http://schemas.microsoft.com/office/drawing/2010/main" val="0"/>
              </a:ext>
            </a:extLst>
          </a:blip>
          <a:srcRect l="7" r="4" b="4"/>
          <a:stretch/>
        </p:blipFill>
        <p:spPr>
          <a:xfrm>
            <a:off x="8050694" y="2032564"/>
            <a:ext cx="3405810" cy="2324635"/>
          </a:xfrm>
          <a:custGeom>
            <a:avLst/>
            <a:gdLst/>
            <a:ahLst/>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scene3d>
            <a:camera prst="orthographicFront"/>
            <a:lightRig rig="threePt" dir="t">
              <a:rot lat="0" lon="0" rev="2700000"/>
            </a:lightRig>
          </a:scene3d>
          <a:sp3d contourW="6350">
            <a:bevelT h="38100"/>
            <a:contourClr>
              <a:srgbClr val="C0C0C0"/>
            </a:contourClr>
          </a:sp3d>
        </p:spPr>
      </p:pic>
      <p:pic>
        <p:nvPicPr>
          <p:cNvPr id="8" name="Picture 7" descr="A picture containing sitting, white, skiing, snow&#10;&#10;Description automatically generated">
            <a:extLst>
              <a:ext uri="{FF2B5EF4-FFF2-40B4-BE49-F238E27FC236}">
                <a16:creationId xmlns:a16="http://schemas.microsoft.com/office/drawing/2014/main" id="{ABF5A3DF-0913-4605-98F8-0C37D4AF3CB6}"/>
              </a:ext>
            </a:extLst>
          </p:cNvPr>
          <p:cNvPicPr>
            <a:picLocks noChangeAspect="1"/>
          </p:cNvPicPr>
          <p:nvPr/>
        </p:nvPicPr>
        <p:blipFill rotWithShape="1">
          <a:blip r:embed="rId6">
            <a:extLst>
              <a:ext uri="{28A0092B-C50C-407E-A947-70E740481C1C}">
                <a14:useLocalDpi xmlns:a14="http://schemas.microsoft.com/office/drawing/2010/main" val="0"/>
              </a:ext>
            </a:extLst>
          </a:blip>
          <a:srcRect t="22" b="336"/>
          <a:stretch/>
        </p:blipFill>
        <p:spPr>
          <a:xfrm>
            <a:off x="8044067" y="4429011"/>
            <a:ext cx="3425199" cy="2337870"/>
          </a:xfrm>
          <a:custGeom>
            <a:avLst/>
            <a:gdLst/>
            <a:ahLst/>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scene3d>
            <a:camera prst="orthographicFront"/>
            <a:lightRig rig="threePt" dir="t">
              <a:rot lat="0" lon="0" rev="2700000"/>
            </a:lightRig>
          </a:scene3d>
          <a:sp3d contourW="6350">
            <a:bevelT h="38100"/>
            <a:contourClr>
              <a:srgbClr val="C0C0C0"/>
            </a:contourClr>
          </a:sp3d>
        </p:spPr>
      </p:pic>
      <p:sp>
        <p:nvSpPr>
          <p:cNvPr id="10" name="Content Placeholder 2">
            <a:extLst>
              <a:ext uri="{FF2B5EF4-FFF2-40B4-BE49-F238E27FC236}">
                <a16:creationId xmlns:a16="http://schemas.microsoft.com/office/drawing/2014/main" id="{2B43F2FF-7C2A-46A2-8E9B-17B17790C278}"/>
              </a:ext>
            </a:extLst>
          </p:cNvPr>
          <p:cNvSpPr txBox="1">
            <a:spLocks/>
          </p:cNvSpPr>
          <p:nvPr/>
        </p:nvSpPr>
        <p:spPr>
          <a:xfrm>
            <a:off x="651641" y="3951158"/>
            <a:ext cx="6994864" cy="29598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57150" indent="0">
              <a:lnSpc>
                <a:spcPct val="90000"/>
              </a:lnSpc>
              <a:buNone/>
            </a:pPr>
            <a:r>
              <a:rPr lang="en-CA" sz="1800" b="1" u="sng" dirty="0">
                <a:latin typeface="Gothic"/>
              </a:rPr>
              <a:t>Z-Wave network with routing</a:t>
            </a:r>
          </a:p>
          <a:p>
            <a:pPr indent="-285750">
              <a:lnSpc>
                <a:spcPct val="90000"/>
              </a:lnSpc>
              <a:buFont typeface="Wingdings" panose="05000000000000000000" pitchFamily="2" charset="2"/>
              <a:buChar char="Ø"/>
            </a:pPr>
            <a:r>
              <a:rPr lang="en-CA" sz="1600" dirty="0">
                <a:latin typeface="Gothic"/>
              </a:rPr>
              <a:t>Z-wave offers a powerful mechanism to overcome the problem highlighted above.</a:t>
            </a:r>
          </a:p>
          <a:p>
            <a:pPr indent="-285750">
              <a:lnSpc>
                <a:spcPct val="90000"/>
              </a:lnSpc>
              <a:buFont typeface="Wingdings" panose="05000000000000000000" pitchFamily="2" charset="2"/>
              <a:buChar char="Ø"/>
            </a:pPr>
            <a:r>
              <a:rPr lang="en-CA" sz="1600" dirty="0">
                <a:latin typeface="Gothic"/>
              </a:rPr>
              <a:t>Z-Wave nodes can forward and repeat messages that are not in the direct range of the controller.</a:t>
            </a:r>
          </a:p>
          <a:p>
            <a:pPr indent="-285750">
              <a:lnSpc>
                <a:spcPct val="90000"/>
              </a:lnSpc>
              <a:buFont typeface="Wingdings" panose="05000000000000000000" pitchFamily="2" charset="2"/>
              <a:buChar char="Ø"/>
            </a:pPr>
            <a:r>
              <a:rPr lang="en-CA" sz="1600" dirty="0">
                <a:latin typeface="Gothic"/>
              </a:rPr>
              <a:t>Node 1 is controller. It  can communicate directly with nodes 2,3 and 4. </a:t>
            </a:r>
          </a:p>
          <a:p>
            <a:pPr indent="-285750">
              <a:lnSpc>
                <a:spcPct val="90000"/>
              </a:lnSpc>
              <a:buFont typeface="Wingdings" panose="05000000000000000000" pitchFamily="2" charset="2"/>
              <a:buChar char="Ø"/>
            </a:pPr>
            <a:r>
              <a:rPr lang="en-CA" sz="1600" dirty="0">
                <a:latin typeface="Gothic"/>
              </a:rPr>
              <a:t>For node 6 being outside the radio range of controller, node 1 can communicate to 6 via node 2.</a:t>
            </a:r>
          </a:p>
          <a:p>
            <a:pPr indent="-285750">
              <a:lnSpc>
                <a:spcPct val="90000"/>
              </a:lnSpc>
              <a:buFont typeface="Wingdings" panose="05000000000000000000" pitchFamily="2" charset="2"/>
              <a:buChar char="Ø"/>
            </a:pPr>
            <a:r>
              <a:rPr lang="en-CA" sz="1600" dirty="0">
                <a:latin typeface="Gothic"/>
              </a:rPr>
              <a:t>A possible route  =  Node 1 </a:t>
            </a:r>
            <a:r>
              <a:rPr lang="en-CA" sz="1600" dirty="0">
                <a:latin typeface="Gothic"/>
                <a:sym typeface="Wingdings" panose="05000000000000000000" pitchFamily="2" charset="2"/>
              </a:rPr>
              <a:t> Node 2  Node 6</a:t>
            </a:r>
          </a:p>
        </p:txBody>
      </p:sp>
      <p:pic>
        <p:nvPicPr>
          <p:cNvPr id="6" name="Audio 5">
            <a:hlinkClick r:id="" action="ppaction://media"/>
            <a:extLst>
              <a:ext uri="{FF2B5EF4-FFF2-40B4-BE49-F238E27FC236}">
                <a16:creationId xmlns:a16="http://schemas.microsoft.com/office/drawing/2014/main" id="{C172F1A1-5FD9-415F-B445-3F6AAE66C00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51878421"/>
      </p:ext>
    </p:extLst>
  </p:cSld>
  <p:clrMapOvr>
    <a:masterClrMapping/>
  </p:clrMapOvr>
  <mc:AlternateContent xmlns:mc="http://schemas.openxmlformats.org/markup-compatibility/2006">
    <mc:Choice xmlns:p14="http://schemas.microsoft.com/office/powerpoint/2010/main" Requires="p14">
      <p:transition spd="slow" p14:dur="2000" advTm="56655"/>
    </mc:Choice>
    <mc:Fallback>
      <p:transition spd="slow" advTm="56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C7F428C-CFE8-4408-853F-16F38FF601B5}"/>
              </a:ext>
            </a:extLst>
          </p:cNvPr>
          <p:cNvSpPr>
            <a:spLocks noGrp="1"/>
          </p:cNvSpPr>
          <p:nvPr>
            <p:ph type="title"/>
          </p:nvPr>
        </p:nvSpPr>
        <p:spPr>
          <a:xfrm>
            <a:off x="496112" y="685801"/>
            <a:ext cx="2743200" cy="5105400"/>
          </a:xfrm>
        </p:spPr>
        <p:txBody>
          <a:bodyPr>
            <a:normAutofit/>
          </a:bodyPr>
          <a:lstStyle/>
          <a:p>
            <a:pPr algn="l"/>
            <a:r>
              <a:rPr lang="en-CA" sz="5400" dirty="0">
                <a:solidFill>
                  <a:srgbClr val="FFFFFF"/>
                </a:solidFill>
              </a:rPr>
              <a:t>S</a:t>
            </a:r>
            <a:r>
              <a:rPr lang="en-CA" sz="7200" dirty="0">
                <a:solidFill>
                  <a:srgbClr val="FFFFFF"/>
                </a:solidFill>
              </a:rPr>
              <a:t>0</a:t>
            </a:r>
            <a:r>
              <a:rPr lang="en-CA" sz="5400" dirty="0">
                <a:solidFill>
                  <a:srgbClr val="FFFFFF"/>
                </a:solidFill>
              </a:rPr>
              <a:t> Security Protocol</a:t>
            </a:r>
          </a:p>
        </p:txBody>
      </p:sp>
      <p:grpSp>
        <p:nvGrpSpPr>
          <p:cNvPr id="12" name="Group 11">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 name="Content Placeholder 2">
            <a:extLst>
              <a:ext uri="{FF2B5EF4-FFF2-40B4-BE49-F238E27FC236}">
                <a16:creationId xmlns:a16="http://schemas.microsoft.com/office/drawing/2014/main" id="{50995079-B6DE-4D28-9379-8C53DFEBF3E2}"/>
              </a:ext>
            </a:extLst>
          </p:cNvPr>
          <p:cNvSpPr>
            <a:spLocks noGrp="1"/>
          </p:cNvSpPr>
          <p:nvPr>
            <p:ph idx="1"/>
          </p:nvPr>
        </p:nvSpPr>
        <p:spPr>
          <a:xfrm>
            <a:off x="5117106" y="950661"/>
            <a:ext cx="6385918" cy="5368158"/>
          </a:xfrm>
        </p:spPr>
        <p:txBody>
          <a:bodyPr>
            <a:normAutofit/>
          </a:bodyPr>
          <a:lstStyle/>
          <a:p>
            <a:pPr marL="57150" indent="0">
              <a:lnSpc>
                <a:spcPct val="90000"/>
              </a:lnSpc>
              <a:buNone/>
            </a:pPr>
            <a:r>
              <a:rPr lang="en-CA" sz="1600" b="1" dirty="0"/>
              <a:t>Involves Encryption + Message Authentication Code (MAC)</a:t>
            </a:r>
          </a:p>
          <a:p>
            <a:pPr marL="57150" indent="0">
              <a:lnSpc>
                <a:spcPct val="90000"/>
              </a:lnSpc>
              <a:buNone/>
            </a:pPr>
            <a:endParaRPr lang="en-CA" sz="1600" b="1" dirty="0"/>
          </a:p>
          <a:p>
            <a:pPr marL="57150" indent="0">
              <a:lnSpc>
                <a:spcPct val="90000"/>
              </a:lnSpc>
              <a:buNone/>
            </a:pPr>
            <a:endParaRPr lang="en-CA" sz="1600" b="1" dirty="0"/>
          </a:p>
          <a:p>
            <a:pPr marL="342900">
              <a:lnSpc>
                <a:spcPct val="90000"/>
              </a:lnSpc>
              <a:buFont typeface="Wingdings" panose="05000000000000000000" pitchFamily="2" charset="2"/>
              <a:buChar char="Ø"/>
            </a:pPr>
            <a:r>
              <a:rPr lang="en-CA" sz="1600" b="1" dirty="0"/>
              <a:t>Message Integrity: </a:t>
            </a:r>
            <a:r>
              <a:rPr lang="en-CA" sz="1600" dirty="0"/>
              <a:t>assures receiver that message sent is by a secure node in the network and is unaltered.</a:t>
            </a:r>
          </a:p>
          <a:p>
            <a:pPr marL="342900">
              <a:lnSpc>
                <a:spcPct val="90000"/>
              </a:lnSpc>
              <a:buFont typeface="Wingdings" panose="05000000000000000000" pitchFamily="2" charset="2"/>
              <a:buChar char="Ø"/>
            </a:pPr>
            <a:r>
              <a:rPr lang="en-CA" sz="1600" b="1" dirty="0"/>
              <a:t>Data Freshness: </a:t>
            </a:r>
            <a:r>
              <a:rPr lang="en-CA" sz="1600" dirty="0"/>
              <a:t>resembles that message has been sent recently (using Nonce).</a:t>
            </a:r>
          </a:p>
          <a:p>
            <a:pPr marL="342900">
              <a:lnSpc>
                <a:spcPct val="90000"/>
              </a:lnSpc>
              <a:buFont typeface="Wingdings" panose="05000000000000000000" pitchFamily="2" charset="2"/>
              <a:buChar char="Ø"/>
            </a:pPr>
            <a:r>
              <a:rPr lang="en-CA" sz="1600" b="1" dirty="0"/>
              <a:t>Confidentiality:</a:t>
            </a:r>
            <a:r>
              <a:rPr lang="en-CA" sz="1600" dirty="0"/>
              <a:t> only secure nodes in the network can read the actual contents of the message.</a:t>
            </a:r>
          </a:p>
          <a:p>
            <a:pPr marL="342900">
              <a:lnSpc>
                <a:spcPct val="90000"/>
              </a:lnSpc>
              <a:buFont typeface="Wingdings" panose="05000000000000000000" pitchFamily="2" charset="2"/>
              <a:buChar char="Ø"/>
            </a:pPr>
            <a:endParaRPr lang="en-CA" sz="1600" dirty="0"/>
          </a:p>
          <a:p>
            <a:pPr marL="57150" indent="0">
              <a:lnSpc>
                <a:spcPct val="90000"/>
              </a:lnSpc>
              <a:buNone/>
            </a:pPr>
            <a:endParaRPr lang="en-CA" sz="1600" dirty="0"/>
          </a:p>
          <a:p>
            <a:pPr marL="342900">
              <a:lnSpc>
                <a:spcPct val="90000"/>
              </a:lnSpc>
              <a:buFont typeface="Wingdings" panose="05000000000000000000" pitchFamily="2" charset="2"/>
              <a:buChar char="Ø"/>
            </a:pPr>
            <a:r>
              <a:rPr lang="en-CA" sz="1600" b="1" dirty="0"/>
              <a:t>Flaw : </a:t>
            </a:r>
            <a:r>
              <a:rPr lang="en-CA" sz="1600" dirty="0"/>
              <a:t>the shared network key is exchanged using 16-byte temporary key of all 0, which is publicly known.</a:t>
            </a:r>
          </a:p>
          <a:p>
            <a:pPr marL="342900">
              <a:lnSpc>
                <a:spcPct val="90000"/>
              </a:lnSpc>
              <a:buFont typeface="Wingdings" panose="05000000000000000000" pitchFamily="2" charset="2"/>
              <a:buChar char="Ø"/>
            </a:pPr>
            <a:r>
              <a:rPr lang="en-CA" sz="1600" b="1" dirty="0"/>
              <a:t>Insecure against : </a:t>
            </a:r>
            <a:r>
              <a:rPr lang="en-CA" sz="1600" dirty="0"/>
              <a:t>DoS attack , hardware side-channel attack, traffic analysis, protocol side-channel and application-layer security attacks.</a:t>
            </a:r>
            <a:r>
              <a:rPr lang="en-CA" sz="1600" b="1" dirty="0"/>
              <a:t> </a:t>
            </a:r>
          </a:p>
        </p:txBody>
      </p:sp>
      <p:pic>
        <p:nvPicPr>
          <p:cNvPr id="6" name="Audio 5">
            <a:hlinkClick r:id="" action="ppaction://media"/>
            <a:extLst>
              <a:ext uri="{FF2B5EF4-FFF2-40B4-BE49-F238E27FC236}">
                <a16:creationId xmlns:a16="http://schemas.microsoft.com/office/drawing/2014/main" id="{709DD649-B0DA-43B9-9F18-ABEEBA2BE1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76961765"/>
      </p:ext>
    </p:extLst>
  </p:cSld>
  <p:clrMapOvr>
    <a:masterClrMapping/>
  </p:clrMapOvr>
  <mc:AlternateContent xmlns:mc="http://schemas.openxmlformats.org/markup-compatibility/2006">
    <mc:Choice xmlns:p14="http://schemas.microsoft.com/office/powerpoint/2010/main" Requires="p14">
      <p:transition spd="slow" p14:dur="2000" advTm="43284"/>
    </mc:Choice>
    <mc:Fallback>
      <p:transition spd="slow" advTm="43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C7F428C-CFE8-4408-853F-16F38FF601B5}"/>
              </a:ext>
            </a:extLst>
          </p:cNvPr>
          <p:cNvSpPr>
            <a:spLocks noGrp="1"/>
          </p:cNvSpPr>
          <p:nvPr>
            <p:ph type="title"/>
          </p:nvPr>
        </p:nvSpPr>
        <p:spPr>
          <a:xfrm>
            <a:off x="496112" y="685801"/>
            <a:ext cx="2743200" cy="5105400"/>
          </a:xfrm>
        </p:spPr>
        <p:txBody>
          <a:bodyPr>
            <a:normAutofit/>
          </a:bodyPr>
          <a:lstStyle/>
          <a:p>
            <a:pPr algn="l"/>
            <a:r>
              <a:rPr lang="en-CA" sz="5400" dirty="0">
                <a:solidFill>
                  <a:srgbClr val="FFFFFF"/>
                </a:solidFill>
              </a:rPr>
              <a:t>S</a:t>
            </a:r>
            <a:r>
              <a:rPr lang="en-CA" sz="7200" dirty="0">
                <a:solidFill>
                  <a:srgbClr val="FFFFFF"/>
                </a:solidFill>
              </a:rPr>
              <a:t>2</a:t>
            </a:r>
            <a:r>
              <a:rPr lang="en-CA" sz="5400" dirty="0">
                <a:solidFill>
                  <a:srgbClr val="FFFFFF"/>
                </a:solidFill>
              </a:rPr>
              <a:t> Security Protocol</a:t>
            </a:r>
          </a:p>
        </p:txBody>
      </p:sp>
      <p:grpSp>
        <p:nvGrpSpPr>
          <p:cNvPr id="12" name="Group 11">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 name="Content Placeholder 2">
            <a:extLst>
              <a:ext uri="{FF2B5EF4-FFF2-40B4-BE49-F238E27FC236}">
                <a16:creationId xmlns:a16="http://schemas.microsoft.com/office/drawing/2014/main" id="{50995079-B6DE-4D28-9379-8C53DFEBF3E2}"/>
              </a:ext>
            </a:extLst>
          </p:cNvPr>
          <p:cNvSpPr>
            <a:spLocks noGrp="1"/>
          </p:cNvSpPr>
          <p:nvPr>
            <p:ph idx="1"/>
          </p:nvPr>
        </p:nvSpPr>
        <p:spPr>
          <a:xfrm>
            <a:off x="5117106" y="410817"/>
            <a:ext cx="6458668" cy="6076122"/>
          </a:xfrm>
        </p:spPr>
        <p:txBody>
          <a:bodyPr>
            <a:normAutofit/>
          </a:bodyPr>
          <a:lstStyle/>
          <a:p>
            <a:pPr marL="57150" indent="0">
              <a:lnSpc>
                <a:spcPct val="90000"/>
              </a:lnSpc>
              <a:buNone/>
            </a:pPr>
            <a:endParaRPr lang="en-CA" sz="1300" b="1" dirty="0"/>
          </a:p>
          <a:p>
            <a:pPr>
              <a:lnSpc>
                <a:spcPct val="90000"/>
              </a:lnSpc>
              <a:buFont typeface="Wingdings" panose="05000000000000000000" pitchFamily="2" charset="2"/>
              <a:buChar char="Ø"/>
            </a:pPr>
            <a:r>
              <a:rPr lang="en-CA" sz="1600" dirty="0"/>
              <a:t>Uses the Diffie-Hellman Key Exchange process for exchanging the Network Key.</a:t>
            </a:r>
          </a:p>
          <a:p>
            <a:pPr marL="0" indent="0">
              <a:lnSpc>
                <a:spcPct val="90000"/>
              </a:lnSpc>
              <a:buNone/>
            </a:pPr>
            <a:endParaRPr lang="en-CA" sz="1600" dirty="0"/>
          </a:p>
          <a:p>
            <a:pPr>
              <a:lnSpc>
                <a:spcPct val="90000"/>
              </a:lnSpc>
              <a:buFont typeface="Wingdings" panose="05000000000000000000" pitchFamily="2" charset="2"/>
              <a:buChar char="Ø"/>
            </a:pPr>
            <a:r>
              <a:rPr lang="en-CA" sz="1600" b="1" dirty="0"/>
              <a:t>Elliptic Curve Diffie-Hellman (ECDH) → </a:t>
            </a:r>
            <a:r>
              <a:rPr lang="en-CA" sz="1600" dirty="0"/>
              <a:t>Provides the capability of shared secret between the two devices and addresses sender integrity.</a:t>
            </a:r>
          </a:p>
          <a:p>
            <a:pPr marL="0" indent="0">
              <a:lnSpc>
                <a:spcPct val="90000"/>
              </a:lnSpc>
              <a:buNone/>
            </a:pPr>
            <a:endParaRPr lang="en-CA" sz="1600" dirty="0"/>
          </a:p>
          <a:p>
            <a:pPr>
              <a:lnSpc>
                <a:spcPct val="90000"/>
              </a:lnSpc>
              <a:buFont typeface="Wingdings" panose="05000000000000000000" pitchFamily="2" charset="2"/>
              <a:buChar char="Ø"/>
            </a:pPr>
            <a:r>
              <a:rPr lang="en-CA" sz="1600" dirty="0"/>
              <a:t>Helps device manufacturers to focus more on the functionality rather than on the security of the device. </a:t>
            </a:r>
          </a:p>
          <a:p>
            <a:pPr marL="0" indent="0">
              <a:lnSpc>
                <a:spcPct val="90000"/>
              </a:lnSpc>
              <a:buNone/>
            </a:pPr>
            <a:endParaRPr lang="en-CA" sz="1600" dirty="0"/>
          </a:p>
          <a:p>
            <a:pPr fontAlgn="base">
              <a:lnSpc>
                <a:spcPct val="90000"/>
              </a:lnSpc>
              <a:buFont typeface="Wingdings" panose="05000000000000000000" pitchFamily="2" charset="2"/>
              <a:buChar char="Ø"/>
            </a:pPr>
            <a:r>
              <a:rPr lang="en-CA" sz="1600" b="1" u="sng" dirty="0"/>
              <a:t>Involves Device Specific Key (DSK)</a:t>
            </a:r>
            <a:r>
              <a:rPr lang="en-CA" sz="1600" dirty="0"/>
              <a:t> , a unique key for every secure device.</a:t>
            </a:r>
          </a:p>
          <a:p>
            <a:pPr lvl="1" fontAlgn="base">
              <a:lnSpc>
                <a:spcPct val="90000"/>
              </a:lnSpc>
            </a:pPr>
            <a:r>
              <a:rPr lang="en-CA" sz="1400" dirty="0"/>
              <a:t>Unique 40 digits for each device (Printed on the device)</a:t>
            </a:r>
          </a:p>
          <a:p>
            <a:pPr lvl="1" fontAlgn="base">
              <a:lnSpc>
                <a:spcPct val="90000"/>
              </a:lnSpc>
            </a:pPr>
            <a:r>
              <a:rPr lang="en-CA" sz="1400" dirty="0"/>
              <a:t>Also comes in QR code for easy reference</a:t>
            </a:r>
          </a:p>
          <a:p>
            <a:pPr lvl="1" fontAlgn="base">
              <a:lnSpc>
                <a:spcPct val="90000"/>
              </a:lnSpc>
            </a:pPr>
            <a:r>
              <a:rPr lang="en-CA" sz="1400" b="1" dirty="0"/>
              <a:t>This allows for validation of device identity.</a:t>
            </a:r>
          </a:p>
          <a:p>
            <a:pPr lvl="1">
              <a:lnSpc>
                <a:spcPct val="90000"/>
              </a:lnSpc>
            </a:pPr>
            <a:r>
              <a:rPr lang="en-CA" sz="1400" b="1" dirty="0"/>
              <a:t>Prevents man-in-the-middle attack</a:t>
            </a:r>
            <a:r>
              <a:rPr lang="en-CA" sz="1400" dirty="0"/>
              <a:t> </a:t>
            </a:r>
          </a:p>
          <a:p>
            <a:pPr marL="457200" lvl="1" indent="0">
              <a:lnSpc>
                <a:spcPct val="90000"/>
              </a:lnSpc>
              <a:buNone/>
            </a:pPr>
            <a:endParaRPr lang="en-CA" sz="1400" dirty="0"/>
          </a:p>
        </p:txBody>
      </p:sp>
      <p:pic>
        <p:nvPicPr>
          <p:cNvPr id="4" name="Audio 3">
            <a:hlinkClick r:id="" action="ppaction://media"/>
            <a:extLst>
              <a:ext uri="{FF2B5EF4-FFF2-40B4-BE49-F238E27FC236}">
                <a16:creationId xmlns:a16="http://schemas.microsoft.com/office/drawing/2014/main" id="{581D2807-0303-4331-AC76-5A07B5E308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85370249"/>
      </p:ext>
    </p:extLst>
  </p:cSld>
  <p:clrMapOvr>
    <a:masterClrMapping/>
  </p:clrMapOvr>
  <mc:AlternateContent xmlns:mc="http://schemas.openxmlformats.org/markup-compatibility/2006">
    <mc:Choice xmlns:p14="http://schemas.microsoft.com/office/powerpoint/2010/main" Requires="p14">
      <p:transition spd="slow" p14:dur="2000" advTm="39668"/>
    </mc:Choice>
    <mc:Fallback>
      <p:transition spd="slow" advTm="39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428C-CFE8-4408-853F-16F38FF601B5}"/>
              </a:ext>
            </a:extLst>
          </p:cNvPr>
          <p:cNvSpPr>
            <a:spLocks noGrp="1"/>
          </p:cNvSpPr>
          <p:nvPr>
            <p:ph type="title"/>
          </p:nvPr>
        </p:nvSpPr>
        <p:spPr>
          <a:xfrm>
            <a:off x="1282699" y="1164314"/>
            <a:ext cx="6922605" cy="969286"/>
          </a:xfrm>
        </p:spPr>
        <p:txBody>
          <a:bodyPr anchor="t">
            <a:normAutofit/>
          </a:bodyPr>
          <a:lstStyle/>
          <a:p>
            <a:r>
              <a:rPr lang="en-CA" sz="6000" dirty="0">
                <a:solidFill>
                  <a:schemeClr val="bg1"/>
                </a:solidFill>
              </a:rPr>
              <a:t>Main Objectives</a:t>
            </a:r>
            <a:br>
              <a:rPr lang="en-CA" sz="1300" dirty="0">
                <a:solidFill>
                  <a:srgbClr val="FFFFFF"/>
                </a:solidFill>
              </a:rPr>
            </a:br>
            <a:endParaRPr lang="en-CA" sz="1300" dirty="0">
              <a:solidFill>
                <a:srgbClr val="FFFFFF"/>
              </a:solidFill>
            </a:endParaRPr>
          </a:p>
        </p:txBody>
      </p:sp>
      <p:sp>
        <p:nvSpPr>
          <p:cNvPr id="22" name="Title 1">
            <a:extLst>
              <a:ext uri="{FF2B5EF4-FFF2-40B4-BE49-F238E27FC236}">
                <a16:creationId xmlns:a16="http://schemas.microsoft.com/office/drawing/2014/main" id="{981E1E6D-5A9F-49CD-A0E5-65B15E61C7F4}"/>
              </a:ext>
            </a:extLst>
          </p:cNvPr>
          <p:cNvSpPr txBox="1">
            <a:spLocks/>
          </p:cNvSpPr>
          <p:nvPr/>
        </p:nvSpPr>
        <p:spPr>
          <a:xfrm>
            <a:off x="1231437" y="2628680"/>
            <a:ext cx="7006998" cy="407692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buFont typeface="Wingdings" panose="05000000000000000000" pitchFamily="2" charset="2"/>
              <a:buChar char="Ø"/>
            </a:pPr>
            <a:r>
              <a:rPr lang="en-CA" sz="1600" dirty="0">
                <a:solidFill>
                  <a:schemeClr val="bg1"/>
                </a:solidFill>
              </a:rPr>
              <a:t>Create a real-world Z-wave IoT network comprising of 2 devices (Trisensor as well as door/window sensor) and a controller.</a:t>
            </a:r>
          </a:p>
          <a:p>
            <a:endParaRPr lang="en-CA" sz="1600" dirty="0">
              <a:solidFill>
                <a:schemeClr val="bg1"/>
              </a:solidFill>
            </a:endParaRPr>
          </a:p>
          <a:p>
            <a:endParaRPr lang="en-CA" sz="1600" dirty="0">
              <a:solidFill>
                <a:schemeClr val="bg1"/>
              </a:solidFill>
            </a:endParaRPr>
          </a:p>
          <a:p>
            <a:endParaRPr lang="en-CA" sz="1600" dirty="0">
              <a:solidFill>
                <a:schemeClr val="bg1"/>
              </a:solidFill>
            </a:endParaRPr>
          </a:p>
          <a:p>
            <a:endParaRPr lang="en-CA" sz="1600" dirty="0">
              <a:solidFill>
                <a:schemeClr val="bg1"/>
              </a:solidFill>
            </a:endParaRPr>
          </a:p>
          <a:p>
            <a:pPr marL="285750" indent="-285750">
              <a:buFont typeface="Wingdings" panose="05000000000000000000" pitchFamily="2" charset="2"/>
              <a:buChar char="Ø"/>
            </a:pPr>
            <a:r>
              <a:rPr lang="en-CA" sz="1600" dirty="0">
                <a:solidFill>
                  <a:schemeClr val="bg1"/>
                </a:solidFill>
              </a:rPr>
              <a:t>Build a framework for Z-Wave traffic/packet monitoring and analysis.</a:t>
            </a:r>
          </a:p>
          <a:p>
            <a:endParaRPr lang="en-CA" sz="1600" dirty="0">
              <a:solidFill>
                <a:schemeClr val="bg1"/>
              </a:solidFill>
            </a:endParaRPr>
          </a:p>
          <a:p>
            <a:endParaRPr lang="en-CA" sz="1600" dirty="0">
              <a:solidFill>
                <a:schemeClr val="bg1"/>
              </a:solidFill>
            </a:endParaRPr>
          </a:p>
          <a:p>
            <a:endParaRPr lang="en-CA" sz="1600" dirty="0">
              <a:solidFill>
                <a:schemeClr val="bg1"/>
              </a:solidFill>
            </a:endParaRPr>
          </a:p>
          <a:p>
            <a:endParaRPr lang="en-CA" sz="1600" dirty="0">
              <a:solidFill>
                <a:schemeClr val="bg1"/>
              </a:solidFill>
            </a:endParaRPr>
          </a:p>
          <a:p>
            <a:pPr marL="285750" indent="-285750">
              <a:buFont typeface="Wingdings" panose="05000000000000000000" pitchFamily="2" charset="2"/>
              <a:buChar char="Ø"/>
            </a:pPr>
            <a:r>
              <a:rPr lang="en-CA" sz="1600" dirty="0">
                <a:solidFill>
                  <a:schemeClr val="bg1"/>
                </a:solidFill>
              </a:rPr>
              <a:t>Observe the use of S0 and S2 security modes in real-world Z-Wave network and identify the potential vulnerabilities of the two modes.</a:t>
            </a:r>
          </a:p>
        </p:txBody>
      </p:sp>
      <p:pic>
        <p:nvPicPr>
          <p:cNvPr id="3" name="Audio 2">
            <a:hlinkClick r:id="" action="ppaction://media"/>
            <a:extLst>
              <a:ext uri="{FF2B5EF4-FFF2-40B4-BE49-F238E27FC236}">
                <a16:creationId xmlns:a16="http://schemas.microsoft.com/office/drawing/2014/main" id="{325A19F9-2745-43A6-B0FA-667F7056CB6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70895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5879"/>
    </mc:Choice>
    <mc:Fallback>
      <p:transition spd="slow" advTm="35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428C-CFE8-4408-853F-16F38FF601B5}"/>
              </a:ext>
            </a:extLst>
          </p:cNvPr>
          <p:cNvSpPr>
            <a:spLocks noGrp="1"/>
          </p:cNvSpPr>
          <p:nvPr>
            <p:ph type="title"/>
          </p:nvPr>
        </p:nvSpPr>
        <p:spPr>
          <a:xfrm>
            <a:off x="601968" y="768028"/>
            <a:ext cx="9404723" cy="1092303"/>
          </a:xfrm>
        </p:spPr>
        <p:txBody>
          <a:bodyPr/>
          <a:lstStyle/>
          <a:p>
            <a:r>
              <a:rPr lang="en-CA" sz="5400" dirty="0"/>
              <a:t>Experimental Framework</a:t>
            </a:r>
          </a:p>
        </p:txBody>
      </p:sp>
      <p:sp>
        <p:nvSpPr>
          <p:cNvPr id="3" name="Content Placeholder 2">
            <a:extLst>
              <a:ext uri="{FF2B5EF4-FFF2-40B4-BE49-F238E27FC236}">
                <a16:creationId xmlns:a16="http://schemas.microsoft.com/office/drawing/2014/main" id="{50995079-B6DE-4D28-9379-8C53DFEBF3E2}"/>
              </a:ext>
            </a:extLst>
          </p:cNvPr>
          <p:cNvSpPr>
            <a:spLocks noGrp="1"/>
          </p:cNvSpPr>
          <p:nvPr>
            <p:ph idx="1"/>
          </p:nvPr>
        </p:nvSpPr>
        <p:spPr>
          <a:xfrm>
            <a:off x="655570" y="2081049"/>
            <a:ext cx="4893891" cy="4628755"/>
          </a:xfrm>
        </p:spPr>
        <p:txBody>
          <a:bodyPr>
            <a:normAutofit/>
          </a:bodyPr>
          <a:lstStyle/>
          <a:p>
            <a:pPr marL="0" indent="0">
              <a:buNone/>
            </a:pPr>
            <a:r>
              <a:rPr lang="en-CA" sz="2000" dirty="0"/>
              <a:t>Deployed IoT devices: </a:t>
            </a:r>
          </a:p>
          <a:p>
            <a:pPr marL="400050" lvl="1" indent="0">
              <a:buNone/>
            </a:pPr>
            <a:r>
              <a:rPr lang="en-CA" dirty="0"/>
              <a:t>1) Aeotec Trisensor (end-device #1)</a:t>
            </a:r>
          </a:p>
          <a:p>
            <a:pPr marL="400050" lvl="1" indent="0">
              <a:buNone/>
            </a:pPr>
            <a:r>
              <a:rPr lang="en-CA" dirty="0"/>
              <a:t>2) Dome Door/Window Sensor (end-device #2)</a:t>
            </a:r>
          </a:p>
          <a:p>
            <a:pPr marL="400050" lvl="1" indent="0">
              <a:buNone/>
            </a:pPr>
            <a:r>
              <a:rPr lang="en-CA" dirty="0"/>
              <a:t>3</a:t>
            </a:r>
            <a:r>
              <a:rPr lang="en-CA"/>
              <a:t>) Z-Wave </a:t>
            </a:r>
            <a:r>
              <a:rPr lang="en-CA" dirty="0"/>
              <a:t>C</a:t>
            </a:r>
            <a:r>
              <a:rPr lang="en-CA"/>
              <a:t>ontroller </a:t>
            </a:r>
            <a:r>
              <a:rPr lang="en-CA" dirty="0"/>
              <a:t>UZB-7</a:t>
            </a:r>
          </a:p>
          <a:p>
            <a:pPr marL="400050" lvl="1" indent="0">
              <a:buNone/>
            </a:pPr>
            <a:r>
              <a:rPr lang="en-CA" dirty="0"/>
              <a:t>4) Z-Wave Zniffer UZB3-S</a:t>
            </a:r>
          </a:p>
          <a:p>
            <a:pPr marL="400050" lvl="1" indent="0">
              <a:buNone/>
            </a:pPr>
            <a:endParaRPr lang="en-CA" dirty="0"/>
          </a:p>
          <a:p>
            <a:pPr marL="0" indent="0">
              <a:buNone/>
            </a:pPr>
            <a:r>
              <a:rPr lang="en-CA" sz="2000" dirty="0"/>
              <a:t>Software:</a:t>
            </a:r>
          </a:p>
          <a:p>
            <a:pPr lvl="1" indent="-342900">
              <a:buAutoNum type="arabicParenR"/>
            </a:pPr>
            <a:r>
              <a:rPr lang="en-CA" dirty="0"/>
              <a:t>Z-Wave Zniffer</a:t>
            </a:r>
          </a:p>
          <a:p>
            <a:pPr lvl="1" indent="-342900">
              <a:buAutoNum type="arabicParenR"/>
            </a:pPr>
            <a:r>
              <a:rPr lang="en-CA" dirty="0"/>
              <a:t>Z-wave PC Controller</a:t>
            </a:r>
          </a:p>
          <a:p>
            <a:pPr lvl="1" indent="-342900">
              <a:buAutoNum type="arabicParenR"/>
            </a:pPr>
            <a:r>
              <a:rPr lang="en-CA" dirty="0"/>
              <a:t>Simplicity Studio (IDE)</a:t>
            </a:r>
          </a:p>
          <a:p>
            <a:pPr lvl="1" indent="-342900">
              <a:buAutoNum type="arabicParenR"/>
            </a:pPr>
            <a:r>
              <a:rPr lang="en-CA" dirty="0"/>
              <a:t>Windows 10 (OS)</a:t>
            </a:r>
          </a:p>
        </p:txBody>
      </p:sp>
      <p:pic>
        <p:nvPicPr>
          <p:cNvPr id="4" name="Picture 2">
            <a:extLst>
              <a:ext uri="{FF2B5EF4-FFF2-40B4-BE49-F238E27FC236}">
                <a16:creationId xmlns:a16="http://schemas.microsoft.com/office/drawing/2014/main" id="{15A270C6-6CAF-47C6-AA8E-5C6F55D6D28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417303" y="2019551"/>
            <a:ext cx="2856728" cy="214254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25765DC-F629-4568-AEA1-E24B18B50A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8586" y="2026722"/>
            <a:ext cx="2327809" cy="20562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B6C155D8-E0DE-479E-81B0-BA8CE08DBF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3293" y="4243895"/>
            <a:ext cx="2872672" cy="23905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C7B1A82B-BAA6-4584-A019-5D72BD0420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1777" y="4240452"/>
            <a:ext cx="3631442" cy="2415142"/>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a:extLst>
              <a:ext uri="{FF2B5EF4-FFF2-40B4-BE49-F238E27FC236}">
                <a16:creationId xmlns:a16="http://schemas.microsoft.com/office/drawing/2014/main" id="{59A637DD-99D3-43D3-ADD1-26DC6B3AE6F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83991620"/>
      </p:ext>
    </p:extLst>
  </p:cSld>
  <p:clrMapOvr>
    <a:masterClrMapping/>
  </p:clrMapOvr>
  <mc:AlternateContent xmlns:mc="http://schemas.openxmlformats.org/markup-compatibility/2006">
    <mc:Choice xmlns:p14="http://schemas.microsoft.com/office/powerpoint/2010/main" Requires="p14">
      <p:transition spd="slow" p14:dur="2000" advTm="54615"/>
    </mc:Choice>
    <mc:Fallback>
      <p:transition spd="slow" advTm="54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0081" y="791570"/>
            <a:ext cx="4018839" cy="5262390"/>
          </a:xfrm>
        </p:spPr>
        <p:txBody>
          <a:bodyPr vert="horz" lIns="91440" tIns="45720" rIns="91440" bIns="45720" rtlCol="0" anchor="ctr">
            <a:normAutofit/>
          </a:bodyPr>
          <a:lstStyle/>
          <a:p>
            <a:pPr algn="r"/>
            <a:r>
              <a:rPr lang="en-US" sz="5400">
                <a:solidFill>
                  <a:schemeClr val="bg2"/>
                </a:solidFill>
              </a:rPr>
              <a:t>Challenges with Packet Sniffer</a:t>
            </a:r>
            <a:endParaRPr lang="en-US" sz="5400" dirty="0">
              <a:solidFill>
                <a:schemeClr val="bg2"/>
              </a:solidFill>
            </a:endParaRPr>
          </a:p>
        </p:txBody>
      </p:sp>
      <p:sp>
        <p:nvSpPr>
          <p:cNvPr id="21" name="Rectangle 18">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Content Placeholder 2">
            <a:extLst>
              <a:ext uri="{FF2B5EF4-FFF2-40B4-BE49-F238E27FC236}">
                <a16:creationId xmlns:a16="http://schemas.microsoft.com/office/drawing/2014/main" id="{50995079-B6DE-4D28-9379-8C53DFEBF3E2}"/>
              </a:ext>
            </a:extLst>
          </p:cNvPr>
          <p:cNvSpPr txBox="1">
            <a:spLocks/>
          </p:cNvSpPr>
          <p:nvPr/>
        </p:nvSpPr>
        <p:spPr>
          <a:xfrm>
            <a:off x="6176719" y="791570"/>
            <a:ext cx="5882759" cy="592065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defTabSz="914400">
              <a:lnSpc>
                <a:spcPct val="94000"/>
              </a:lnSpc>
              <a:spcAft>
                <a:spcPts val="200"/>
              </a:spcAft>
              <a:buNone/>
            </a:pPr>
            <a:r>
              <a:rPr lang="en-US" sz="1800" u="sng" dirty="0">
                <a:solidFill>
                  <a:schemeClr val="tx2"/>
                </a:solidFill>
                <a:latin typeface="Gothic"/>
                <a:ea typeface="+mn-ea"/>
                <a:cs typeface="+mn-cs"/>
              </a:rPr>
              <a:t>Primary choice of packet sniffer was Wireshark </a:t>
            </a:r>
            <a:r>
              <a:rPr lang="en-US" sz="1800" dirty="0">
                <a:solidFill>
                  <a:schemeClr val="tx2"/>
                </a:solidFill>
                <a:latin typeface="Gothic"/>
                <a:ea typeface="+mn-ea"/>
                <a:cs typeface="+mn-cs"/>
              </a:rPr>
              <a:t>with added functionalities like dissector. </a:t>
            </a:r>
          </a:p>
          <a:p>
            <a:pPr marL="0" indent="-384048" defTabSz="914400">
              <a:lnSpc>
                <a:spcPct val="94000"/>
              </a:lnSpc>
              <a:spcAft>
                <a:spcPts val="200"/>
              </a:spcAft>
              <a:buFont typeface="Franklin Gothic Book" panose="020B0503020102020204" pitchFamily="34" charset="0"/>
              <a:buNone/>
            </a:pPr>
            <a:r>
              <a:rPr lang="en-US" sz="1800" dirty="0">
                <a:solidFill>
                  <a:schemeClr val="tx2"/>
                </a:solidFill>
                <a:latin typeface="+mn-lt"/>
                <a:ea typeface="+mn-ea"/>
                <a:cs typeface="+mn-cs"/>
              </a:rPr>
              <a:t>However, switching to Zniffer was result of several issues:</a:t>
            </a:r>
          </a:p>
          <a:p>
            <a:pPr marL="0" indent="-384048" defTabSz="914400">
              <a:lnSpc>
                <a:spcPct val="94000"/>
              </a:lnSpc>
              <a:spcAft>
                <a:spcPts val="200"/>
              </a:spcAft>
              <a:buFont typeface="Franklin Gothic Book" panose="020B0503020102020204" pitchFamily="34" charset="0"/>
              <a:buNone/>
            </a:pPr>
            <a:r>
              <a:rPr lang="en-US" sz="1400" dirty="0">
                <a:solidFill>
                  <a:schemeClr val="tx2"/>
                </a:solidFill>
                <a:latin typeface="+mn-lt"/>
                <a:ea typeface="+mn-ea"/>
                <a:cs typeface="+mn-cs"/>
              </a:rPr>
              <a:t>1)Wireshark does not support Z-wave primarily so using addons on top of it such as custom scripts and repositories wasn’t guaranteed success, which in our case was a failure. </a:t>
            </a:r>
          </a:p>
          <a:p>
            <a:pPr marL="0" indent="-384048" defTabSz="914400">
              <a:lnSpc>
                <a:spcPct val="94000"/>
              </a:lnSpc>
              <a:spcAft>
                <a:spcPts val="200"/>
              </a:spcAft>
              <a:buFont typeface="Franklin Gothic Book" panose="020B0503020102020204" pitchFamily="34" charset="0"/>
              <a:buNone/>
            </a:pPr>
            <a:r>
              <a:rPr lang="en-US" sz="1400" dirty="0">
                <a:solidFill>
                  <a:schemeClr val="tx2"/>
                </a:solidFill>
                <a:latin typeface="+mn-lt"/>
                <a:ea typeface="+mn-ea"/>
                <a:cs typeface="+mn-cs"/>
              </a:rPr>
              <a:t>2) there was no specific resource or guide as how to make Wireshark as Zniffer as most of the results published on the web are just customization done by people as per their convenience. Those results are not standard and changed from one environment to another.</a:t>
            </a:r>
          </a:p>
        </p:txBody>
      </p:sp>
      <p:pic>
        <p:nvPicPr>
          <p:cNvPr id="4" name="Audio 3">
            <a:hlinkClick r:id="" action="ppaction://media"/>
            <a:extLst>
              <a:ext uri="{FF2B5EF4-FFF2-40B4-BE49-F238E27FC236}">
                <a16:creationId xmlns:a16="http://schemas.microsoft.com/office/drawing/2014/main" id="{8CDA6B43-2364-4EF8-805E-C8A5494DBF8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9573958"/>
      </p:ext>
    </p:extLst>
  </p:cSld>
  <p:clrMapOvr>
    <a:masterClrMapping/>
  </p:clrMapOvr>
  <mc:AlternateContent xmlns:mc="http://schemas.openxmlformats.org/markup-compatibility/2006">
    <mc:Choice xmlns:p14="http://schemas.microsoft.com/office/powerpoint/2010/main" Requires="p14">
      <p:transition spd="slow" p14:dur="2000" advTm="56354"/>
    </mc:Choice>
    <mc:Fallback>
      <p:transition spd="slow" advTm="56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0081" y="791570"/>
            <a:ext cx="4209392" cy="3166567"/>
          </a:xfrm>
        </p:spPr>
        <p:txBody>
          <a:bodyPr vert="horz" lIns="91440" tIns="45720" rIns="91440" bIns="45720" rtlCol="0" anchor="ctr">
            <a:normAutofit/>
          </a:bodyPr>
          <a:lstStyle/>
          <a:p>
            <a:pPr algn="ctr"/>
            <a:r>
              <a:rPr lang="en-CA" sz="5400" dirty="0">
                <a:solidFill>
                  <a:schemeClr val="bg1"/>
                </a:solidFill>
              </a:rPr>
              <a:t>Challenges</a:t>
            </a:r>
            <a:br>
              <a:rPr lang="en-CA" sz="5400" dirty="0">
                <a:solidFill>
                  <a:schemeClr val="bg1"/>
                </a:solidFill>
              </a:rPr>
            </a:br>
            <a:r>
              <a:rPr lang="en-CA" sz="5400" dirty="0">
                <a:solidFill>
                  <a:schemeClr val="bg1"/>
                </a:solidFill>
              </a:rPr>
              <a:t>with Software/IDE</a:t>
            </a:r>
            <a:endParaRPr lang="en-US" sz="5400" dirty="0">
              <a:solidFill>
                <a:schemeClr val="bg1"/>
              </a:solidFill>
            </a:endParaRPr>
          </a:p>
        </p:txBody>
      </p:sp>
      <p:sp>
        <p:nvSpPr>
          <p:cNvPr id="21" name="Rectangle 18">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Content Placeholder 2">
            <a:extLst>
              <a:ext uri="{FF2B5EF4-FFF2-40B4-BE49-F238E27FC236}">
                <a16:creationId xmlns:a16="http://schemas.microsoft.com/office/drawing/2014/main" id="{50995079-B6DE-4D28-9379-8C53DFEBF3E2}"/>
              </a:ext>
            </a:extLst>
          </p:cNvPr>
          <p:cNvSpPr txBox="1">
            <a:spLocks/>
          </p:cNvSpPr>
          <p:nvPr/>
        </p:nvSpPr>
        <p:spPr>
          <a:xfrm>
            <a:off x="5713248" y="401511"/>
            <a:ext cx="6333442" cy="5920656"/>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ClrTx/>
              <a:buFont typeface="Wingdings" panose="05000000000000000000" pitchFamily="2" charset="2"/>
              <a:buChar char="Ø"/>
            </a:pPr>
            <a:r>
              <a:rPr lang="en-CA" sz="1600" dirty="0"/>
              <a:t>The initial steps of research focused on using Ubuntu with customized scripts and software such as GNU Radio and Audacity. </a:t>
            </a:r>
          </a:p>
          <a:p>
            <a:pPr>
              <a:buClrTx/>
              <a:buFont typeface="Wingdings" panose="05000000000000000000" pitchFamily="2" charset="2"/>
              <a:buChar char="Ø"/>
            </a:pPr>
            <a:r>
              <a:rPr lang="en-CA" sz="1600" b="1" u="sng" dirty="0"/>
              <a:t>Second (and used) choice for Software and hardware was Silicon Labs with dedicated development Kits for developing and testing Z-wave networks</a:t>
            </a:r>
            <a:r>
              <a:rPr lang="en-CA" sz="1600" dirty="0"/>
              <a:t>. </a:t>
            </a:r>
          </a:p>
          <a:p>
            <a:pPr>
              <a:buClrTx/>
              <a:buFont typeface="Wingdings" panose="05000000000000000000" pitchFamily="2" charset="2"/>
              <a:buChar char="Ø"/>
            </a:pPr>
            <a:r>
              <a:rPr lang="en-CA" sz="1600" dirty="0"/>
              <a:t>Kit used for our research is </a:t>
            </a:r>
            <a:r>
              <a:rPr lang="en-CA" sz="1600" dirty="0">
                <a:solidFill>
                  <a:srgbClr val="FFC000"/>
                </a:solidFill>
              </a:rPr>
              <a:t>:  </a:t>
            </a:r>
            <a:r>
              <a:rPr lang="en-CA" sz="1600" b="1" u="sng" dirty="0">
                <a:solidFill>
                  <a:srgbClr val="FFC000"/>
                </a:solidFill>
              </a:rPr>
              <a:t>Z-Wave 700 Development kit </a:t>
            </a:r>
          </a:p>
          <a:p>
            <a:pPr>
              <a:buClrTx/>
              <a:buFont typeface="Wingdings" panose="05000000000000000000" pitchFamily="2" charset="2"/>
              <a:buChar char="Ø"/>
            </a:pPr>
            <a:r>
              <a:rPr lang="en-CA" sz="1600" b="1" dirty="0"/>
              <a:t>Pros of this approach:</a:t>
            </a:r>
          </a:p>
          <a:p>
            <a:pPr marL="800100" lvl="1" indent="-342900">
              <a:buClrTx/>
              <a:buFont typeface="+mj-lt"/>
              <a:buAutoNum type="arabicPeriod"/>
            </a:pPr>
            <a:r>
              <a:rPr lang="en-CA" sz="1400" dirty="0"/>
              <a:t>Standardized among all Z-wave devices.</a:t>
            </a:r>
          </a:p>
          <a:p>
            <a:pPr marL="800100" lvl="1" indent="-342900">
              <a:buClrTx/>
              <a:buFont typeface="+mj-lt"/>
              <a:buAutoNum type="arabicPeriod"/>
            </a:pPr>
            <a:r>
              <a:rPr lang="en-CA" sz="1400" dirty="0"/>
              <a:t>A reliable and resourceful platform for information regarding                                                                              building network and testing it.</a:t>
            </a:r>
          </a:p>
          <a:p>
            <a:pPr marL="57150" indent="0">
              <a:buNone/>
            </a:pPr>
            <a:r>
              <a:rPr lang="en-CA" sz="1600" dirty="0"/>
              <a:t>       </a:t>
            </a:r>
            <a:r>
              <a:rPr lang="en-CA" sz="1600" b="1" dirty="0"/>
              <a:t>Cons of this approach: </a:t>
            </a:r>
          </a:p>
          <a:p>
            <a:pPr marL="800100" lvl="1">
              <a:buClrTx/>
              <a:buFont typeface="+mj-lt"/>
              <a:buAutoNum type="arabicPeriod"/>
            </a:pPr>
            <a:r>
              <a:rPr lang="en-CA" sz="1400" dirty="0"/>
              <a:t>The only way to learn for the dedicated software (</a:t>
            </a:r>
            <a:r>
              <a:rPr lang="en-CA" sz="1400" b="1" dirty="0">
                <a:solidFill>
                  <a:srgbClr val="FFC000"/>
                </a:solidFill>
              </a:rPr>
              <a:t>Simplicity Studio, Z-Wave PC Controller as well as Z-Wave Zniffer </a:t>
            </a:r>
            <a:r>
              <a:rPr lang="en-CA" sz="1400" dirty="0"/>
              <a:t>) and hardware was to read manuals for each of them and correlating them.</a:t>
            </a:r>
          </a:p>
          <a:p>
            <a:pPr marL="800100" lvl="1">
              <a:buClrTx/>
              <a:buFont typeface="+mj-lt"/>
              <a:buAutoNum type="arabicPeriod"/>
            </a:pPr>
            <a:r>
              <a:rPr lang="en-CA" sz="1400" dirty="0"/>
              <a:t>No support exists for asking questions outside their community forum. </a:t>
            </a:r>
          </a:p>
          <a:p>
            <a:pPr marL="800100" lvl="1">
              <a:buClrTx/>
              <a:buFont typeface="+mj-lt"/>
              <a:buAutoNum type="arabicPeriod"/>
            </a:pPr>
            <a:r>
              <a:rPr lang="en-CA" sz="1400" dirty="0"/>
              <a:t>Every documentation, tutorial or resource is strictly tied to their website. So this is the only source of research.</a:t>
            </a:r>
          </a:p>
        </p:txBody>
      </p:sp>
      <p:pic>
        <p:nvPicPr>
          <p:cNvPr id="6" name="Picture 5" descr="A circuit board&#10;&#10;Description automatically generated">
            <a:extLst>
              <a:ext uri="{FF2B5EF4-FFF2-40B4-BE49-F238E27FC236}">
                <a16:creationId xmlns:a16="http://schemas.microsoft.com/office/drawing/2014/main" id="{FA0FC8E3-D835-4AF7-B00A-EBFE9D3D6A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081" y="3815410"/>
            <a:ext cx="4016451" cy="2598003"/>
          </a:xfrm>
          <a:prstGeom prst="rect">
            <a:avLst/>
          </a:prstGeom>
        </p:spPr>
      </p:pic>
      <p:pic>
        <p:nvPicPr>
          <p:cNvPr id="4" name="Audio 3">
            <a:hlinkClick r:id="" action="ppaction://media"/>
            <a:extLst>
              <a:ext uri="{FF2B5EF4-FFF2-40B4-BE49-F238E27FC236}">
                <a16:creationId xmlns:a16="http://schemas.microsoft.com/office/drawing/2014/main" id="{A503DF22-D10E-4CFE-BA1F-8807981838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82283399"/>
      </p:ext>
    </p:extLst>
  </p:cSld>
  <p:clrMapOvr>
    <a:masterClrMapping/>
  </p:clrMapOvr>
  <mc:AlternateContent xmlns:mc="http://schemas.openxmlformats.org/markup-compatibility/2006">
    <mc:Choice xmlns:p14="http://schemas.microsoft.com/office/powerpoint/2010/main" Requires="p14">
      <p:transition spd="slow" p14:dur="2000" advTm="77697"/>
    </mc:Choice>
    <mc:Fallback>
      <p:transition spd="slow" advTm="77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428C-CFE8-4408-853F-16F38FF601B5}"/>
              </a:ext>
            </a:extLst>
          </p:cNvPr>
          <p:cNvSpPr>
            <a:spLocks noGrp="1"/>
          </p:cNvSpPr>
          <p:nvPr>
            <p:ph type="title"/>
          </p:nvPr>
        </p:nvSpPr>
        <p:spPr>
          <a:xfrm>
            <a:off x="2692750" y="786920"/>
            <a:ext cx="5505318" cy="871965"/>
          </a:xfrm>
        </p:spPr>
        <p:txBody>
          <a:bodyPr>
            <a:normAutofit fontScale="90000"/>
          </a:bodyPr>
          <a:lstStyle/>
          <a:p>
            <a:pPr algn="ctr"/>
            <a:r>
              <a:rPr lang="en-CA" sz="5400" dirty="0"/>
              <a:t>S0 Protocol</a:t>
            </a:r>
          </a:p>
        </p:txBody>
      </p:sp>
      <p:sp>
        <p:nvSpPr>
          <p:cNvPr id="3" name="Content Placeholder 2">
            <a:extLst>
              <a:ext uri="{FF2B5EF4-FFF2-40B4-BE49-F238E27FC236}">
                <a16:creationId xmlns:a16="http://schemas.microsoft.com/office/drawing/2014/main" id="{50995079-B6DE-4D28-9379-8C53DFEBF3E2}"/>
              </a:ext>
            </a:extLst>
          </p:cNvPr>
          <p:cNvSpPr>
            <a:spLocks noGrp="1"/>
          </p:cNvSpPr>
          <p:nvPr>
            <p:ph idx="1"/>
          </p:nvPr>
        </p:nvSpPr>
        <p:spPr>
          <a:xfrm>
            <a:off x="131813" y="2044976"/>
            <a:ext cx="5335052" cy="5348810"/>
          </a:xfrm>
        </p:spPr>
        <p:txBody>
          <a:bodyPr>
            <a:normAutofit fontScale="92500" lnSpcReduction="10000"/>
          </a:bodyPr>
          <a:lstStyle/>
          <a:p>
            <a:pPr marL="57150" indent="0">
              <a:buNone/>
            </a:pPr>
            <a:r>
              <a:rPr lang="en-CA" sz="2400" b="1" u="sng" dirty="0"/>
              <a:t>DURING NETWORK KEY SHARING </a:t>
            </a:r>
          </a:p>
          <a:p>
            <a:pPr marL="57150" indent="0">
              <a:buNone/>
            </a:pPr>
            <a:r>
              <a:rPr lang="en-CA" sz="1700" dirty="0"/>
              <a:t>The controller generates the Network Key and wishes to share it with the trisensor for future messages.</a:t>
            </a:r>
          </a:p>
          <a:p>
            <a:pPr marL="285750" indent="-228600">
              <a:buFont typeface="+mj-lt"/>
              <a:buAutoNum type="arabicPeriod"/>
            </a:pPr>
            <a:r>
              <a:rPr lang="en-CA" sz="1700" dirty="0"/>
              <a:t>Controller </a:t>
            </a:r>
            <a:r>
              <a:rPr lang="en-CA" sz="1700" dirty="0">
                <a:sym typeface="Wingdings" panose="05000000000000000000" pitchFamily="2" charset="2"/>
              </a:rPr>
              <a:t> </a:t>
            </a:r>
            <a:r>
              <a:rPr lang="en-CA" sz="1700" dirty="0"/>
              <a:t>Nonce Get command to trisensor.</a:t>
            </a:r>
          </a:p>
          <a:p>
            <a:pPr marL="285750" indent="-228600">
              <a:buFont typeface="+mj-lt"/>
              <a:buAutoNum type="arabicPeriod"/>
            </a:pPr>
            <a:r>
              <a:rPr lang="en-CA" sz="1700" dirty="0"/>
              <a:t>trisensor </a:t>
            </a:r>
            <a:r>
              <a:rPr lang="en-CA" sz="1700" dirty="0">
                <a:sym typeface="Wingdings" panose="05000000000000000000" pitchFamily="2" charset="2"/>
              </a:rPr>
              <a:t> </a:t>
            </a:r>
            <a:r>
              <a:rPr lang="en-CA" sz="1700" dirty="0"/>
              <a:t>Nonce Report command to controller. </a:t>
            </a:r>
          </a:p>
          <a:p>
            <a:pPr marL="285750" indent="-228600">
              <a:buFont typeface="+mj-lt"/>
              <a:buAutoNum type="arabicPeriod"/>
            </a:pPr>
            <a:r>
              <a:rPr lang="en-CA" sz="1700" dirty="0"/>
              <a:t>Controller generates it own nonce, concatenates it with trisensor’s Nonce to form 16-byte IV                                                             </a:t>
            </a:r>
          </a:p>
          <a:p>
            <a:pPr marL="285750" indent="-228600">
              <a:buFont typeface="+mj-lt"/>
              <a:buAutoNum type="arabicPeriod"/>
            </a:pPr>
            <a:r>
              <a:rPr lang="en-CA" sz="1700" dirty="0"/>
              <a:t> IV = Sender (A’s ) Nonce || Receiver (B’s) Nonce</a:t>
            </a:r>
          </a:p>
          <a:p>
            <a:pPr marL="285750" indent="-228600">
              <a:buFont typeface="+mj-lt"/>
              <a:buAutoNum type="arabicPeriod"/>
            </a:pPr>
            <a:r>
              <a:rPr lang="en-CA" sz="1700" dirty="0"/>
              <a:t>Controller uses the temporary key </a:t>
            </a:r>
            <a:r>
              <a:rPr lang="en-CA" sz="1700" b="1" dirty="0">
                <a:solidFill>
                  <a:srgbClr val="FFFF00"/>
                </a:solidFill>
              </a:rPr>
              <a:t>0x00 times 16</a:t>
            </a:r>
            <a:r>
              <a:rPr lang="en-CA" sz="1700" dirty="0">
                <a:solidFill>
                  <a:srgbClr val="FFFF00"/>
                </a:solidFill>
              </a:rPr>
              <a:t>  </a:t>
            </a:r>
            <a:r>
              <a:rPr lang="en-CA" sz="1700" dirty="0"/>
              <a:t>along with IV to encrypt and  MAC the Network key </a:t>
            </a:r>
            <a:r>
              <a:rPr lang="en-CA" sz="1700" dirty="0" err="1"/>
              <a:t>Nk</a:t>
            </a:r>
            <a:r>
              <a:rPr lang="en-CA" sz="1700" dirty="0"/>
              <a:t> . It sends it to trisensor.</a:t>
            </a:r>
            <a:r>
              <a:rPr lang="en-CA" sz="1700" b="1" dirty="0"/>
              <a:t> </a:t>
            </a:r>
          </a:p>
          <a:p>
            <a:pPr marL="285750" indent="-228600">
              <a:buFont typeface="+mj-lt"/>
              <a:buAutoNum type="arabicPeriod"/>
            </a:pPr>
            <a:r>
              <a:rPr lang="en-CA" sz="1700" dirty="0"/>
              <a:t>Trisensor decrypts it using the temporary key, and gets the main Network key </a:t>
            </a:r>
            <a:r>
              <a:rPr lang="en-CA" sz="1700" dirty="0" err="1"/>
              <a:t>Nk</a:t>
            </a:r>
            <a:r>
              <a:rPr lang="en-CA" sz="1700" dirty="0"/>
              <a:t>.</a:t>
            </a:r>
          </a:p>
          <a:p>
            <a:pPr marL="57150" indent="0">
              <a:buNone/>
            </a:pPr>
            <a:r>
              <a:rPr lang="en-CA" sz="1700" dirty="0"/>
              <a:t>THIS IS THE ONLY SECTION WHERE THE TEMPORARY KEY WAS USED. </a:t>
            </a:r>
          </a:p>
          <a:p>
            <a:pPr marL="285750" indent="-228600">
              <a:buFont typeface="+mj-lt"/>
              <a:buAutoNum type="arabicPeriod"/>
            </a:pPr>
            <a:endParaRPr lang="en-CA" sz="1200" dirty="0"/>
          </a:p>
          <a:p>
            <a:pPr marL="285750" indent="-228600">
              <a:buFont typeface="+mj-lt"/>
              <a:buAutoNum type="arabicPeriod"/>
            </a:pPr>
            <a:endParaRPr lang="en-CA" sz="1600" dirty="0"/>
          </a:p>
          <a:p>
            <a:pPr marL="285750" indent="-228600">
              <a:buFont typeface="+mj-lt"/>
              <a:buAutoNum type="arabicPeriod"/>
            </a:pPr>
            <a:endParaRPr lang="en-CA" sz="1200" dirty="0"/>
          </a:p>
          <a:p>
            <a:pPr marL="285750" indent="-228600">
              <a:buFont typeface="+mj-lt"/>
              <a:buAutoNum type="arabicPeriod"/>
            </a:pPr>
            <a:endParaRPr lang="en-CA" sz="1600" dirty="0"/>
          </a:p>
          <a:p>
            <a:pPr marL="285750" indent="-228600">
              <a:buFont typeface="+mj-lt"/>
              <a:buAutoNum type="arabicPeriod"/>
            </a:pPr>
            <a:endParaRPr lang="en-CA" sz="1600" dirty="0"/>
          </a:p>
          <a:p>
            <a:pPr marL="57150" indent="0">
              <a:buNone/>
            </a:pPr>
            <a:endParaRPr lang="en-CA" sz="1200" dirty="0"/>
          </a:p>
          <a:p>
            <a:pPr marL="285750" indent="-228600">
              <a:buFont typeface="+mj-lt"/>
              <a:buAutoNum type="arabicPeriod"/>
            </a:pPr>
            <a:endParaRPr lang="en-CA" sz="1200" dirty="0"/>
          </a:p>
          <a:p>
            <a:pPr lvl="1"/>
            <a:endParaRPr lang="en-CA" dirty="0"/>
          </a:p>
          <a:p>
            <a:endParaRPr lang="en-CA" dirty="0"/>
          </a:p>
          <a:p>
            <a:endParaRPr lang="en-CA" dirty="0"/>
          </a:p>
          <a:p>
            <a:endParaRPr lang="en-CA" dirty="0"/>
          </a:p>
        </p:txBody>
      </p:sp>
      <p:sp>
        <p:nvSpPr>
          <p:cNvPr id="5" name="Content Placeholder 2">
            <a:extLst>
              <a:ext uri="{FF2B5EF4-FFF2-40B4-BE49-F238E27FC236}">
                <a16:creationId xmlns:a16="http://schemas.microsoft.com/office/drawing/2014/main" id="{D5B4E9BF-E287-467C-8497-E7C8B99F4BB9}"/>
              </a:ext>
            </a:extLst>
          </p:cNvPr>
          <p:cNvSpPr txBox="1">
            <a:spLocks/>
          </p:cNvSpPr>
          <p:nvPr/>
        </p:nvSpPr>
        <p:spPr>
          <a:xfrm>
            <a:off x="5460858" y="1880904"/>
            <a:ext cx="6375892" cy="559510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57150" indent="0">
              <a:buNone/>
            </a:pPr>
            <a:r>
              <a:rPr lang="en-CA" sz="2400" b="1" u="sng" dirty="0"/>
              <a:t>AFTER NETWORK KEY IS SHARED</a:t>
            </a:r>
          </a:p>
          <a:p>
            <a:pPr marL="285750" indent="-228600">
              <a:buFont typeface="+mj-lt"/>
              <a:buAutoNum type="arabicPeriod"/>
            </a:pPr>
            <a:r>
              <a:rPr lang="en-CA" sz="1400" dirty="0"/>
              <a:t>trisensor  </a:t>
            </a:r>
            <a:r>
              <a:rPr lang="en-CA" sz="1400" dirty="0">
                <a:sym typeface="Wingdings" panose="05000000000000000000" pitchFamily="2" charset="2"/>
              </a:rPr>
              <a:t> </a:t>
            </a:r>
            <a:r>
              <a:rPr lang="en-CA" sz="1400" dirty="0"/>
              <a:t>Nonce Get command to controller.</a:t>
            </a:r>
          </a:p>
          <a:p>
            <a:pPr marL="285750" indent="-228600">
              <a:buFont typeface="+mj-lt"/>
              <a:buAutoNum type="arabicPeriod"/>
            </a:pPr>
            <a:r>
              <a:rPr lang="en-CA" sz="1400" dirty="0"/>
              <a:t>Controller </a:t>
            </a:r>
            <a:r>
              <a:rPr lang="en-CA" sz="1400" dirty="0">
                <a:sym typeface="Wingdings" panose="05000000000000000000" pitchFamily="2" charset="2"/>
              </a:rPr>
              <a:t></a:t>
            </a:r>
            <a:r>
              <a:rPr lang="en-CA" sz="1400" dirty="0"/>
              <a:t>Nonce Report command to trisensor.</a:t>
            </a:r>
          </a:p>
          <a:p>
            <a:pPr marL="285750" indent="-228600">
              <a:buFont typeface="+mj-lt"/>
              <a:buAutoNum type="arabicPeriod"/>
            </a:pPr>
            <a:r>
              <a:rPr lang="en-CA" sz="1400" dirty="0"/>
              <a:t>trisensor generates it own 8-byte nonce, concatenates it with controller’s Nonce to form 16-byte IV                                                             </a:t>
            </a:r>
          </a:p>
          <a:p>
            <a:pPr marL="285750" indent="-228600">
              <a:buFont typeface="+mj-lt"/>
              <a:buAutoNum type="arabicPeriod"/>
            </a:pPr>
            <a:r>
              <a:rPr lang="en-CA" sz="1400" dirty="0"/>
              <a:t> IV = Sender (A’s ) Nonce || Receiver (B’s) Nonce</a:t>
            </a:r>
          </a:p>
          <a:p>
            <a:pPr marL="285750" indent="-228600">
              <a:buFont typeface="+mj-lt"/>
              <a:buAutoNum type="arabicPeriod"/>
            </a:pPr>
            <a:r>
              <a:rPr lang="en-CA" sz="1400" b="1" dirty="0"/>
              <a:t>Since, the network key is already exchanged , 2 new keys are derived from it as follows (This is done on both trisensor and controller):</a:t>
            </a:r>
          </a:p>
          <a:p>
            <a:pPr marL="685800" lvl="1" indent="-228600">
              <a:buFont typeface="+mj-lt"/>
              <a:buAutoNum type="arabicPeriod"/>
            </a:pPr>
            <a:r>
              <a:rPr lang="en-CA" sz="1400" b="1" dirty="0"/>
              <a:t>AES-encryption key =   AES-ECB(</a:t>
            </a:r>
            <a:r>
              <a:rPr lang="en-CA" sz="1400" b="1" dirty="0" err="1"/>
              <a:t>Nk</a:t>
            </a:r>
            <a:r>
              <a:rPr lang="en-CA" sz="1400" b="1" dirty="0"/>
              <a:t>, Password-e)</a:t>
            </a:r>
          </a:p>
          <a:p>
            <a:pPr marL="685800" lvl="1" indent="-228600">
              <a:buFont typeface="+mj-lt"/>
              <a:buAutoNum type="arabicPeriod"/>
            </a:pPr>
            <a:r>
              <a:rPr lang="en-CA" sz="1400" b="1" dirty="0"/>
              <a:t>MAC-authentication key = AES-ECB(</a:t>
            </a:r>
            <a:r>
              <a:rPr lang="en-CA" sz="1400" b="1" dirty="0" err="1"/>
              <a:t>Nk</a:t>
            </a:r>
            <a:r>
              <a:rPr lang="en-CA" sz="1400" b="1" dirty="0"/>
              <a:t>, Password-m)</a:t>
            </a:r>
          </a:p>
          <a:p>
            <a:pPr marL="457200" lvl="1" indent="0">
              <a:buNone/>
            </a:pPr>
            <a:r>
              <a:rPr lang="en-CA" sz="1400" b="1" dirty="0"/>
              <a:t>Where Password-c is </a:t>
            </a:r>
            <a:r>
              <a:rPr lang="en-CA" sz="1400" b="1" dirty="0">
                <a:solidFill>
                  <a:srgbClr val="FFFF00"/>
                </a:solidFill>
              </a:rPr>
              <a:t>0x55 times 16        </a:t>
            </a:r>
            <a:r>
              <a:rPr lang="en-CA" sz="1400" b="1" dirty="0"/>
              <a:t>and            Password-m </a:t>
            </a:r>
            <a:r>
              <a:rPr lang="en-CA" sz="1400" b="1" dirty="0">
                <a:solidFill>
                  <a:srgbClr val="FFFF00"/>
                </a:solidFill>
              </a:rPr>
              <a:t>is 0xAA times 16</a:t>
            </a:r>
            <a:r>
              <a:rPr lang="en-CA" sz="1400" b="1" dirty="0"/>
              <a:t>. These values are hardcoded in the Z-wave firmware.</a:t>
            </a:r>
            <a:endParaRPr lang="en-CA" sz="1400" dirty="0"/>
          </a:p>
          <a:p>
            <a:pPr marL="285750" indent="-228600">
              <a:buFont typeface="+mj-lt"/>
              <a:buAutoNum type="arabicPeriod"/>
            </a:pPr>
            <a:r>
              <a:rPr lang="en-CA" sz="1400" dirty="0"/>
              <a:t>Trisensor uses these 2 keys along with the IV computed to encrypt and MAC-authenticate the frame and sends it to controller.</a:t>
            </a:r>
          </a:p>
          <a:p>
            <a:pPr marL="285750" indent="-228600">
              <a:buFont typeface="+mj-lt"/>
              <a:buAutoNum type="arabicPeriod"/>
            </a:pPr>
            <a:r>
              <a:rPr lang="en-CA" sz="1400" dirty="0"/>
              <a:t>Controller also uses these 2 keys along with IV to authenticate and then decrypt the frame.</a:t>
            </a:r>
          </a:p>
          <a:p>
            <a:pPr marL="285750" indent="-228600">
              <a:buFont typeface="+mj-lt"/>
              <a:buAutoNum type="arabicPeriod"/>
            </a:pPr>
            <a:endParaRPr lang="en-CA" sz="1200" dirty="0"/>
          </a:p>
          <a:p>
            <a:pPr marL="285750" indent="-228600">
              <a:buFont typeface="+mj-lt"/>
              <a:buAutoNum type="arabicPeriod"/>
            </a:pPr>
            <a:endParaRPr lang="en-CA" sz="1600" dirty="0"/>
          </a:p>
          <a:p>
            <a:pPr marL="285750" indent="-228600">
              <a:buFont typeface="+mj-lt"/>
              <a:buAutoNum type="arabicPeriod"/>
            </a:pPr>
            <a:endParaRPr lang="en-CA" sz="1600" dirty="0"/>
          </a:p>
          <a:p>
            <a:pPr marL="57150" indent="0">
              <a:buFont typeface="Wingdings 3" charset="2"/>
              <a:buNone/>
            </a:pPr>
            <a:endParaRPr lang="en-CA" sz="1200" dirty="0"/>
          </a:p>
          <a:p>
            <a:pPr marL="285750" indent="-228600">
              <a:buFont typeface="+mj-lt"/>
              <a:buAutoNum type="arabicPeriod"/>
            </a:pPr>
            <a:endParaRPr lang="en-CA" sz="1200" dirty="0"/>
          </a:p>
          <a:p>
            <a:pPr lvl="1"/>
            <a:endParaRPr lang="en-CA" dirty="0"/>
          </a:p>
          <a:p>
            <a:endParaRPr lang="en-CA" dirty="0"/>
          </a:p>
          <a:p>
            <a:endParaRPr lang="en-CA" dirty="0"/>
          </a:p>
          <a:p>
            <a:endParaRPr lang="en-CA" dirty="0"/>
          </a:p>
        </p:txBody>
      </p:sp>
      <p:pic>
        <p:nvPicPr>
          <p:cNvPr id="4" name="Audio 3">
            <a:hlinkClick r:id="" action="ppaction://media"/>
            <a:extLst>
              <a:ext uri="{FF2B5EF4-FFF2-40B4-BE49-F238E27FC236}">
                <a16:creationId xmlns:a16="http://schemas.microsoft.com/office/drawing/2014/main" id="{61AF0104-E327-4A7B-A3F5-92BB9324FD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41189100"/>
      </p:ext>
    </p:extLst>
  </p:cSld>
  <p:clrMapOvr>
    <a:masterClrMapping/>
  </p:clrMapOvr>
  <mc:AlternateContent xmlns:mc="http://schemas.openxmlformats.org/markup-compatibility/2006">
    <mc:Choice xmlns:p14="http://schemas.microsoft.com/office/powerpoint/2010/main" Requires="p14">
      <p:transition spd="slow" p14:dur="2000" advTm="27137"/>
    </mc:Choice>
    <mc:Fallback>
      <p:transition spd="slow" advTm="271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EB15-F557-4B38-B34C-612D23927E9F}"/>
              </a:ext>
            </a:extLst>
          </p:cNvPr>
          <p:cNvSpPr>
            <a:spLocks noGrp="1"/>
          </p:cNvSpPr>
          <p:nvPr>
            <p:ph type="title"/>
          </p:nvPr>
        </p:nvSpPr>
        <p:spPr>
          <a:xfrm>
            <a:off x="932573" y="825242"/>
            <a:ext cx="8320899" cy="1018104"/>
          </a:xfrm>
        </p:spPr>
        <p:txBody>
          <a:bodyPr>
            <a:normAutofit/>
          </a:bodyPr>
          <a:lstStyle/>
          <a:p>
            <a:pPr algn="ctr"/>
            <a:r>
              <a:rPr lang="en-CA" sz="4800" dirty="0"/>
              <a:t>Obtained Results : S0</a:t>
            </a:r>
          </a:p>
        </p:txBody>
      </p:sp>
      <p:sp>
        <p:nvSpPr>
          <p:cNvPr id="1030" name="Content Placeholder 1029">
            <a:extLst>
              <a:ext uri="{FF2B5EF4-FFF2-40B4-BE49-F238E27FC236}">
                <a16:creationId xmlns:a16="http://schemas.microsoft.com/office/drawing/2014/main" id="{64ED847B-6925-4A6F-9B4B-9BBAFD7D60AD}"/>
              </a:ext>
            </a:extLst>
          </p:cNvPr>
          <p:cNvSpPr>
            <a:spLocks noGrp="1"/>
          </p:cNvSpPr>
          <p:nvPr>
            <p:ph idx="1"/>
          </p:nvPr>
        </p:nvSpPr>
        <p:spPr>
          <a:xfrm>
            <a:off x="61464" y="5715206"/>
            <a:ext cx="11950261" cy="1563939"/>
          </a:xfrm>
        </p:spPr>
        <p:txBody>
          <a:bodyPr>
            <a:normAutofit fontScale="77500" lnSpcReduction="20000"/>
          </a:bodyPr>
          <a:lstStyle/>
          <a:p>
            <a:pPr marL="0" indent="0">
              <a:buNone/>
            </a:pPr>
            <a:r>
              <a:rPr lang="en-US" sz="2300" dirty="0"/>
              <a:t>Based on the observed results above, the shared network key was exchanged using the </a:t>
            </a:r>
            <a:r>
              <a:rPr lang="en-US" sz="2300" b="1" dirty="0">
                <a:solidFill>
                  <a:srgbClr val="FFC000"/>
                </a:solidFill>
              </a:rPr>
              <a:t>temporary 16 byte all 0’s network key</a:t>
            </a:r>
            <a:r>
              <a:rPr lang="en-US" sz="2300" dirty="0"/>
              <a:t>. Since, this key is known to everyone, it proved to be a major flaw as seen in the slides further.</a:t>
            </a:r>
          </a:p>
          <a:p>
            <a:pPr marL="57150" indent="0">
              <a:buNone/>
            </a:pPr>
            <a:r>
              <a:rPr lang="en-CA" sz="2300" b="1" dirty="0"/>
              <a:t>Taking note from above, the network key obtained is </a:t>
            </a:r>
            <a:r>
              <a:rPr lang="pt-BR" sz="2300" b="1" dirty="0">
                <a:solidFill>
                  <a:schemeClr val="bg1"/>
                </a:solidFill>
              </a:rPr>
              <a:t>99 6C A8 1F D2 7A 7E A8 1F 5A A7 8B DD C0 6E 62</a:t>
            </a:r>
            <a:r>
              <a:rPr lang="en-CA" sz="2300" b="1" dirty="0">
                <a:solidFill>
                  <a:schemeClr val="bg1"/>
                </a:solidFill>
              </a:rPr>
              <a:t>.  </a:t>
            </a:r>
          </a:p>
          <a:p>
            <a:pPr marL="57150" indent="0">
              <a:buNone/>
            </a:pPr>
            <a:r>
              <a:rPr lang="en-CA" sz="2300" b="1" dirty="0"/>
              <a:t>Lets use this key to decrypt the future encapsulated messages between the controller and the trisensor.</a:t>
            </a:r>
            <a:endParaRPr lang="en-US" sz="2300" dirty="0"/>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p:txBody>
      </p:sp>
      <p:pic>
        <p:nvPicPr>
          <p:cNvPr id="9" name="Picture 8" descr="A screenshot of a cell phone&#10;&#10;Description automatically generated">
            <a:extLst>
              <a:ext uri="{FF2B5EF4-FFF2-40B4-BE49-F238E27FC236}">
                <a16:creationId xmlns:a16="http://schemas.microsoft.com/office/drawing/2014/main" id="{43E98292-5C30-43FA-80CD-76E19DCF05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604" y="2021442"/>
            <a:ext cx="9492110" cy="3597389"/>
          </a:xfrm>
          <a:prstGeom prst="rect">
            <a:avLst/>
          </a:prstGeom>
          <a:effectLst>
            <a:outerShdw blurRad="50800" dist="38100" dir="5400000" algn="t" rotWithShape="0">
              <a:prstClr val="black">
                <a:alpha val="43000"/>
              </a:prstClr>
            </a:outerShdw>
          </a:effectLst>
        </p:spPr>
      </p:pic>
      <p:pic>
        <p:nvPicPr>
          <p:cNvPr id="3" name="Audio 2">
            <a:hlinkClick r:id="" action="ppaction://media"/>
            <a:extLst>
              <a:ext uri="{FF2B5EF4-FFF2-40B4-BE49-F238E27FC236}">
                <a16:creationId xmlns:a16="http://schemas.microsoft.com/office/drawing/2014/main" id="{B73FAE7E-E73E-40FD-BC5F-69B2625EE13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28014293"/>
      </p:ext>
    </p:extLst>
  </p:cSld>
  <p:clrMapOvr>
    <a:masterClrMapping/>
  </p:clrMapOvr>
  <mc:AlternateContent xmlns:mc="http://schemas.openxmlformats.org/markup-compatibility/2006">
    <mc:Choice xmlns:p14="http://schemas.microsoft.com/office/powerpoint/2010/main" Requires="p14">
      <p:transition spd="slow" p14:dur="2000" advTm="35569"/>
    </mc:Choice>
    <mc:Fallback>
      <p:transition spd="slow" advTm="35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EB15-F557-4B38-B34C-612D23927E9F}"/>
              </a:ext>
            </a:extLst>
          </p:cNvPr>
          <p:cNvSpPr>
            <a:spLocks noGrp="1"/>
          </p:cNvSpPr>
          <p:nvPr>
            <p:ph type="title"/>
          </p:nvPr>
        </p:nvSpPr>
        <p:spPr>
          <a:xfrm>
            <a:off x="953730" y="786400"/>
            <a:ext cx="8320899" cy="1018104"/>
          </a:xfrm>
        </p:spPr>
        <p:txBody>
          <a:bodyPr>
            <a:normAutofit/>
          </a:bodyPr>
          <a:lstStyle/>
          <a:p>
            <a:pPr algn="ctr"/>
            <a:r>
              <a:rPr lang="en-CA" sz="4800" dirty="0"/>
              <a:t>Obtained Results : S0</a:t>
            </a:r>
          </a:p>
        </p:txBody>
      </p:sp>
      <p:sp>
        <p:nvSpPr>
          <p:cNvPr id="1030" name="Content Placeholder 1029">
            <a:extLst>
              <a:ext uri="{FF2B5EF4-FFF2-40B4-BE49-F238E27FC236}">
                <a16:creationId xmlns:a16="http://schemas.microsoft.com/office/drawing/2014/main" id="{64ED847B-6925-4A6F-9B4B-9BBAFD7D60AD}"/>
              </a:ext>
            </a:extLst>
          </p:cNvPr>
          <p:cNvSpPr>
            <a:spLocks noGrp="1"/>
          </p:cNvSpPr>
          <p:nvPr>
            <p:ph idx="1"/>
          </p:nvPr>
        </p:nvSpPr>
        <p:spPr>
          <a:xfrm>
            <a:off x="82940" y="2639108"/>
            <a:ext cx="3483429" cy="4635511"/>
          </a:xfrm>
        </p:spPr>
        <p:txBody>
          <a:bodyPr>
            <a:normAutofit/>
          </a:bodyPr>
          <a:lstStyle/>
          <a:p>
            <a:pPr marL="0" indent="0">
              <a:buNone/>
            </a:pPr>
            <a:r>
              <a:rPr lang="en-US" sz="2300" dirty="0"/>
              <a:t>Here, we use the key obtained from the previous step to decrypt traffic between controller and the Trisensor.</a:t>
            </a:r>
          </a:p>
          <a:p>
            <a:pPr marL="57150" indent="0">
              <a:buNone/>
            </a:pPr>
            <a:r>
              <a:rPr lang="pt-BR" sz="2300" b="1" dirty="0"/>
              <a:t>Entering the key</a:t>
            </a:r>
          </a:p>
          <a:p>
            <a:pPr marL="57150" indent="0">
              <a:buNone/>
            </a:pPr>
            <a:r>
              <a:rPr lang="pt-BR" sz="2300" b="1" dirty="0">
                <a:solidFill>
                  <a:schemeClr val="bg1"/>
                </a:solidFill>
              </a:rPr>
              <a:t>99 6C A8 1F D2 7A 7E A8 1F 5A A7 8B DD C0 6E 62</a:t>
            </a:r>
            <a:r>
              <a:rPr lang="en-CA" sz="2300" b="1" dirty="0">
                <a:solidFill>
                  <a:schemeClr val="bg1"/>
                </a:solidFill>
              </a:rPr>
              <a:t>.  </a:t>
            </a:r>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p:txBody>
      </p:sp>
      <p:pic>
        <p:nvPicPr>
          <p:cNvPr id="5" name="Picture 4" descr="A screenshot of a cell phone&#10;&#10;Description automatically generated">
            <a:extLst>
              <a:ext uri="{FF2B5EF4-FFF2-40B4-BE49-F238E27FC236}">
                <a16:creationId xmlns:a16="http://schemas.microsoft.com/office/drawing/2014/main" id="{E0655BB9-91E9-4526-93AD-4D1CF27BDB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3366" y="2039862"/>
            <a:ext cx="8570323" cy="4652170"/>
          </a:xfrm>
          <a:prstGeom prst="rect">
            <a:avLst/>
          </a:prstGeom>
        </p:spPr>
      </p:pic>
      <p:pic>
        <p:nvPicPr>
          <p:cNvPr id="3" name="Audio 2">
            <a:hlinkClick r:id="" action="ppaction://media"/>
            <a:extLst>
              <a:ext uri="{FF2B5EF4-FFF2-40B4-BE49-F238E27FC236}">
                <a16:creationId xmlns:a16="http://schemas.microsoft.com/office/drawing/2014/main" id="{5AA24A85-E0F4-40D9-96EB-3F3A410D0E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7949581"/>
      </p:ext>
    </p:extLst>
  </p:cSld>
  <p:clrMapOvr>
    <a:masterClrMapping/>
  </p:clrMapOvr>
  <mc:AlternateContent xmlns:mc="http://schemas.openxmlformats.org/markup-compatibility/2006">
    <mc:Choice xmlns:p14="http://schemas.microsoft.com/office/powerpoint/2010/main" Requires="p14">
      <p:transition spd="slow" p14:dur="2000" advTm="13835"/>
    </mc:Choice>
    <mc:Fallback>
      <p:transition spd="slow" advTm="13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428C-CFE8-4408-853F-16F38FF601B5}"/>
              </a:ext>
            </a:extLst>
          </p:cNvPr>
          <p:cNvSpPr>
            <a:spLocks noGrp="1"/>
          </p:cNvSpPr>
          <p:nvPr>
            <p:ph type="title"/>
          </p:nvPr>
        </p:nvSpPr>
        <p:spPr>
          <a:xfrm>
            <a:off x="1186545" y="728132"/>
            <a:ext cx="9601196" cy="1303867"/>
          </a:xfrm>
        </p:spPr>
        <p:txBody>
          <a:bodyPr/>
          <a:lstStyle/>
          <a:p>
            <a:pPr algn="ctr"/>
            <a:r>
              <a:rPr lang="en-CA" sz="7200" b="1" dirty="0">
                <a:solidFill>
                  <a:schemeClr val="accent5"/>
                </a:solidFill>
                <a:latin typeface="Agency FB" panose="020B0503020202020204" pitchFamily="34" charset="0"/>
                <a:cs typeface="Aharoni" panose="020B0604020202020204" pitchFamily="2" charset="-79"/>
              </a:rPr>
              <a:t>What are IoT ?</a:t>
            </a:r>
          </a:p>
        </p:txBody>
      </p:sp>
      <p:sp>
        <p:nvSpPr>
          <p:cNvPr id="3" name="Content Placeholder 2">
            <a:extLst>
              <a:ext uri="{FF2B5EF4-FFF2-40B4-BE49-F238E27FC236}">
                <a16:creationId xmlns:a16="http://schemas.microsoft.com/office/drawing/2014/main" id="{50995079-B6DE-4D28-9379-8C53DFEBF3E2}"/>
              </a:ext>
            </a:extLst>
          </p:cNvPr>
          <p:cNvSpPr>
            <a:spLocks noGrp="1"/>
          </p:cNvSpPr>
          <p:nvPr>
            <p:ph idx="1"/>
          </p:nvPr>
        </p:nvSpPr>
        <p:spPr>
          <a:xfrm>
            <a:off x="1013297" y="2654913"/>
            <a:ext cx="10148689" cy="3563008"/>
          </a:xfrm>
        </p:spPr>
        <p:txBody>
          <a:bodyPr>
            <a:normAutofit/>
          </a:bodyPr>
          <a:lstStyle/>
          <a:p>
            <a:r>
              <a:rPr lang="en-CA" dirty="0"/>
              <a:t>Internet of Things (IoT) are physical devices connected to the internet. </a:t>
            </a:r>
          </a:p>
          <a:p>
            <a:pPr marL="0" indent="0">
              <a:buNone/>
            </a:pPr>
            <a:endParaRPr lang="en-CA" dirty="0"/>
          </a:p>
          <a:p>
            <a:r>
              <a:rPr lang="en-CA" dirty="0"/>
              <a:t>Used for the purpose of collecting and sharing data without involvement</a:t>
            </a:r>
          </a:p>
          <a:p>
            <a:pPr marL="0" indent="0">
              <a:buNone/>
            </a:pPr>
            <a:r>
              <a:rPr lang="en-CA" dirty="0"/>
              <a:t>    of a human being.</a:t>
            </a:r>
          </a:p>
          <a:p>
            <a:pPr marL="0" indent="0">
              <a:buNone/>
            </a:pPr>
            <a:endParaRPr lang="en-CA" dirty="0"/>
          </a:p>
          <a:p>
            <a:r>
              <a:rPr lang="en-CA" dirty="0"/>
              <a:t>Can be connected to one or more sensors to provide them with an added level of </a:t>
            </a:r>
          </a:p>
          <a:p>
            <a:pPr marL="0" indent="0">
              <a:buNone/>
            </a:pPr>
            <a:r>
              <a:rPr lang="en-CA" dirty="0"/>
              <a:t>    digital intelligence and to enable them to communicate real-time data.</a:t>
            </a:r>
          </a:p>
        </p:txBody>
      </p:sp>
      <p:pic>
        <p:nvPicPr>
          <p:cNvPr id="4" name="Audio 3">
            <a:hlinkClick r:id="" action="ppaction://media"/>
            <a:extLst>
              <a:ext uri="{FF2B5EF4-FFF2-40B4-BE49-F238E27FC236}">
                <a16:creationId xmlns:a16="http://schemas.microsoft.com/office/drawing/2014/main" id="{C5388395-B4FB-4C85-98C1-AFA0E3AD22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30338972"/>
      </p:ext>
    </p:extLst>
  </p:cSld>
  <p:clrMapOvr>
    <a:masterClrMapping/>
  </p:clrMapOvr>
  <mc:AlternateContent xmlns:mc="http://schemas.openxmlformats.org/markup-compatibility/2006">
    <mc:Choice xmlns:p14="http://schemas.microsoft.com/office/powerpoint/2010/main" Requires="p14">
      <p:transition spd="slow" p14:dur="2000" advTm="21998"/>
    </mc:Choice>
    <mc:Fallback>
      <p:transition spd="slow" advTm="21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EB15-F557-4B38-B34C-612D23927E9F}"/>
              </a:ext>
            </a:extLst>
          </p:cNvPr>
          <p:cNvSpPr>
            <a:spLocks noGrp="1"/>
          </p:cNvSpPr>
          <p:nvPr>
            <p:ph type="title"/>
          </p:nvPr>
        </p:nvSpPr>
        <p:spPr>
          <a:xfrm>
            <a:off x="953730" y="806279"/>
            <a:ext cx="8320899" cy="1018104"/>
          </a:xfrm>
        </p:spPr>
        <p:txBody>
          <a:bodyPr>
            <a:normAutofit/>
          </a:bodyPr>
          <a:lstStyle/>
          <a:p>
            <a:pPr algn="ctr"/>
            <a:r>
              <a:rPr lang="en-CA" sz="4800" dirty="0"/>
              <a:t>Obtained Results : S0</a:t>
            </a:r>
          </a:p>
        </p:txBody>
      </p:sp>
      <p:sp>
        <p:nvSpPr>
          <p:cNvPr id="1030" name="Content Placeholder 1029">
            <a:extLst>
              <a:ext uri="{FF2B5EF4-FFF2-40B4-BE49-F238E27FC236}">
                <a16:creationId xmlns:a16="http://schemas.microsoft.com/office/drawing/2014/main" id="{64ED847B-6925-4A6F-9B4B-9BBAFD7D60AD}"/>
              </a:ext>
            </a:extLst>
          </p:cNvPr>
          <p:cNvSpPr>
            <a:spLocks noGrp="1"/>
          </p:cNvSpPr>
          <p:nvPr>
            <p:ph idx="1"/>
          </p:nvPr>
        </p:nvSpPr>
        <p:spPr>
          <a:xfrm>
            <a:off x="162129" y="5969474"/>
            <a:ext cx="11448669" cy="835517"/>
          </a:xfrm>
        </p:spPr>
        <p:txBody>
          <a:bodyPr>
            <a:normAutofit/>
          </a:bodyPr>
          <a:lstStyle/>
          <a:p>
            <a:pPr marL="0" indent="0">
              <a:buNone/>
            </a:pPr>
            <a:r>
              <a:rPr lang="en-CA" sz="2300" dirty="0"/>
              <a:t>Success!! Using the key </a:t>
            </a:r>
            <a:r>
              <a:rPr lang="pt-BR" sz="2300" b="1" dirty="0">
                <a:solidFill>
                  <a:schemeClr val="bg1"/>
                </a:solidFill>
              </a:rPr>
              <a:t>99 6C A8 1F D2 7A 7E A8 1F 5A A7 8B DD C0 6E 62</a:t>
            </a:r>
            <a:r>
              <a:rPr lang="en-CA" sz="2300" b="1" dirty="0">
                <a:solidFill>
                  <a:schemeClr val="bg1"/>
                </a:solidFill>
              </a:rPr>
              <a:t>, </a:t>
            </a:r>
          </a:p>
          <a:p>
            <a:pPr marL="0" indent="0">
              <a:buNone/>
            </a:pPr>
            <a:r>
              <a:rPr lang="en-CA" sz="2300" dirty="0"/>
              <a:t>We were able to decrypt the traffic.  </a:t>
            </a:r>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p:txBody>
      </p:sp>
      <p:pic>
        <p:nvPicPr>
          <p:cNvPr id="6" name="Picture 5" descr="A screenshot of a computer&#10;&#10;Description automatically generated">
            <a:extLst>
              <a:ext uri="{FF2B5EF4-FFF2-40B4-BE49-F238E27FC236}">
                <a16:creationId xmlns:a16="http://schemas.microsoft.com/office/drawing/2014/main" id="{BFC868FD-E0C7-4A95-9446-7D3A1325BA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279" y="2034333"/>
            <a:ext cx="11065565" cy="3892267"/>
          </a:xfrm>
          <a:prstGeom prst="rect">
            <a:avLst/>
          </a:prstGeom>
        </p:spPr>
      </p:pic>
      <p:pic>
        <p:nvPicPr>
          <p:cNvPr id="3" name="Audio 2">
            <a:hlinkClick r:id="" action="ppaction://media"/>
            <a:extLst>
              <a:ext uri="{FF2B5EF4-FFF2-40B4-BE49-F238E27FC236}">
                <a16:creationId xmlns:a16="http://schemas.microsoft.com/office/drawing/2014/main" id="{E918FB29-B8F1-4FF5-896C-1F54FFB111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15387274"/>
      </p:ext>
    </p:extLst>
  </p:cSld>
  <p:clrMapOvr>
    <a:masterClrMapping/>
  </p:clrMapOvr>
  <mc:AlternateContent xmlns:mc="http://schemas.openxmlformats.org/markup-compatibility/2006">
    <mc:Choice xmlns:p14="http://schemas.microsoft.com/office/powerpoint/2010/main" Requires="p14">
      <p:transition spd="slow" p14:dur="2000" advTm="35198"/>
    </mc:Choice>
    <mc:Fallback>
      <p:transition spd="slow" advTm="35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428C-CFE8-4408-853F-16F38FF601B5}"/>
              </a:ext>
            </a:extLst>
          </p:cNvPr>
          <p:cNvSpPr>
            <a:spLocks noGrp="1"/>
          </p:cNvSpPr>
          <p:nvPr>
            <p:ph type="title"/>
          </p:nvPr>
        </p:nvSpPr>
        <p:spPr>
          <a:xfrm>
            <a:off x="120139" y="358037"/>
            <a:ext cx="10291728" cy="1864277"/>
          </a:xfrm>
        </p:spPr>
        <p:txBody>
          <a:bodyPr>
            <a:normAutofit/>
          </a:bodyPr>
          <a:lstStyle/>
          <a:p>
            <a:pPr algn="ctr"/>
            <a:r>
              <a:rPr lang="en-CA" b="1" dirty="0"/>
              <a:t>  S2 Protocol: Out of Band Key Exchange for Product Authentication</a:t>
            </a:r>
          </a:p>
        </p:txBody>
      </p:sp>
      <p:sp>
        <p:nvSpPr>
          <p:cNvPr id="3" name="Content Placeholder 2">
            <a:extLst>
              <a:ext uri="{FF2B5EF4-FFF2-40B4-BE49-F238E27FC236}">
                <a16:creationId xmlns:a16="http://schemas.microsoft.com/office/drawing/2014/main" id="{50995079-B6DE-4D28-9379-8C53DFEBF3E2}"/>
              </a:ext>
            </a:extLst>
          </p:cNvPr>
          <p:cNvSpPr>
            <a:spLocks noGrp="1"/>
          </p:cNvSpPr>
          <p:nvPr>
            <p:ph idx="1"/>
          </p:nvPr>
        </p:nvSpPr>
        <p:spPr>
          <a:xfrm>
            <a:off x="462232" y="2321782"/>
            <a:ext cx="5711545" cy="3839382"/>
          </a:xfrm>
        </p:spPr>
        <p:txBody>
          <a:bodyPr>
            <a:normAutofit/>
          </a:bodyPr>
          <a:lstStyle/>
          <a:p>
            <a:pPr marL="57150" indent="0">
              <a:buNone/>
            </a:pPr>
            <a:endParaRPr lang="en-CA" sz="1100" b="1" dirty="0"/>
          </a:p>
          <a:p>
            <a:pPr fontAlgn="base">
              <a:buFont typeface="Wingdings" panose="05000000000000000000" pitchFamily="2" charset="2"/>
              <a:buChar char="Ø"/>
            </a:pPr>
            <a:r>
              <a:rPr lang="en-CA" sz="1800" dirty="0"/>
              <a:t>Prevents</a:t>
            </a:r>
            <a:r>
              <a:rPr lang="en-CA" sz="1800" b="1" dirty="0"/>
              <a:t> eavesdropping </a:t>
            </a:r>
            <a:r>
              <a:rPr lang="en-CA" sz="1800" dirty="0"/>
              <a:t>and</a:t>
            </a:r>
            <a:r>
              <a:rPr lang="en-CA" sz="1800" b="1" dirty="0"/>
              <a:t> man -in-the-middle attack vectors.</a:t>
            </a:r>
          </a:p>
          <a:p>
            <a:pPr fontAlgn="base">
              <a:buFont typeface="Wingdings" panose="05000000000000000000" pitchFamily="2" charset="2"/>
              <a:buChar char="Ø"/>
            </a:pPr>
            <a:endParaRPr lang="en-CA" sz="1800" dirty="0"/>
          </a:p>
          <a:p>
            <a:pPr fontAlgn="base">
              <a:buFont typeface="Wingdings" panose="05000000000000000000" pitchFamily="2" charset="2"/>
              <a:buChar char="Ø"/>
            </a:pPr>
            <a:r>
              <a:rPr lang="en-CA" sz="1800" b="1" dirty="0"/>
              <a:t>Removes the possibility for a man-in-the-middle impersonation of the devices during the inclusion process.</a:t>
            </a:r>
          </a:p>
          <a:p>
            <a:pPr fontAlgn="base">
              <a:buFont typeface="Wingdings" panose="05000000000000000000" pitchFamily="2" charset="2"/>
              <a:buChar char="Ø"/>
            </a:pPr>
            <a:endParaRPr lang="en-CA" sz="1800" b="1" dirty="0"/>
          </a:p>
          <a:p>
            <a:pPr fontAlgn="base">
              <a:buFont typeface="Wingdings" panose="05000000000000000000" pitchFamily="2" charset="2"/>
              <a:buChar char="Ø"/>
            </a:pPr>
            <a:r>
              <a:rPr lang="en-CA" sz="1800" dirty="0"/>
              <a:t>Visual Scanning of the QR code / Entering the first 5 digits of the DSK in controller allows controller to </a:t>
            </a:r>
            <a:r>
              <a:rPr lang="en-CA" sz="1800" b="1" dirty="0"/>
              <a:t>validate that the device is real / not an impersonated one.</a:t>
            </a:r>
          </a:p>
        </p:txBody>
      </p:sp>
      <p:sp>
        <p:nvSpPr>
          <p:cNvPr id="5" name="Content Placeholder 2">
            <a:extLst>
              <a:ext uri="{FF2B5EF4-FFF2-40B4-BE49-F238E27FC236}">
                <a16:creationId xmlns:a16="http://schemas.microsoft.com/office/drawing/2014/main" id="{95B3E814-BD55-4C05-9F69-A4CB6F85B15A}"/>
              </a:ext>
            </a:extLst>
          </p:cNvPr>
          <p:cNvSpPr txBox="1">
            <a:spLocks/>
          </p:cNvSpPr>
          <p:nvPr/>
        </p:nvSpPr>
        <p:spPr>
          <a:xfrm>
            <a:off x="6461705" y="5640723"/>
            <a:ext cx="5576789" cy="1475652"/>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57150" indent="0">
              <a:buFont typeface="Wingdings 3" charset="2"/>
              <a:buNone/>
            </a:pPr>
            <a:endParaRPr lang="en-CA" sz="1100" b="1" dirty="0"/>
          </a:p>
          <a:p>
            <a:pPr marL="0" indent="0">
              <a:buNone/>
            </a:pPr>
            <a:r>
              <a:rPr lang="en-CA" sz="2500" dirty="0"/>
              <a:t>The first 5 digits of the DSK are replaced initially with 0s in the RF transmission. User is asked to enter them. This way, a user can confirm the identity of his device by comparing the remaining key with the one displayed.</a:t>
            </a:r>
          </a:p>
          <a:p>
            <a:pPr marL="0" indent="0">
              <a:buNone/>
            </a:pPr>
            <a:br>
              <a:rPr lang="en-CA" sz="1200" dirty="0"/>
            </a:br>
            <a:endParaRPr lang="en-CA" sz="1200" dirty="0"/>
          </a:p>
        </p:txBody>
      </p:sp>
      <p:pic>
        <p:nvPicPr>
          <p:cNvPr id="1026" name="Picture 2">
            <a:extLst>
              <a:ext uri="{FF2B5EF4-FFF2-40B4-BE49-F238E27FC236}">
                <a16:creationId xmlns:a16="http://schemas.microsoft.com/office/drawing/2014/main" id="{214E2204-7799-4D4B-B1E2-C45C2A1A23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9077" y="2060941"/>
            <a:ext cx="3801291" cy="3518967"/>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AFDBB98B-2214-4FC7-BA4B-45A2D71EFD3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50755523"/>
      </p:ext>
    </p:extLst>
  </p:cSld>
  <p:clrMapOvr>
    <a:masterClrMapping/>
  </p:clrMapOvr>
  <mc:AlternateContent xmlns:mc="http://schemas.openxmlformats.org/markup-compatibility/2006">
    <mc:Choice xmlns:p14="http://schemas.microsoft.com/office/powerpoint/2010/main" Requires="p14">
      <p:transition spd="slow" p14:dur="2000" advTm="32449"/>
    </mc:Choice>
    <mc:Fallback>
      <p:transition spd="slow" advTm="32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428C-CFE8-4408-853F-16F38FF601B5}"/>
              </a:ext>
            </a:extLst>
          </p:cNvPr>
          <p:cNvSpPr>
            <a:spLocks noGrp="1"/>
          </p:cNvSpPr>
          <p:nvPr>
            <p:ph type="title"/>
          </p:nvPr>
        </p:nvSpPr>
        <p:spPr>
          <a:xfrm>
            <a:off x="335929" y="692972"/>
            <a:ext cx="9730925" cy="1135828"/>
          </a:xfrm>
        </p:spPr>
        <p:txBody>
          <a:bodyPr>
            <a:normAutofit/>
          </a:bodyPr>
          <a:lstStyle/>
          <a:p>
            <a:pPr algn="ctr"/>
            <a:r>
              <a:rPr lang="en-CA" dirty="0"/>
              <a:t>  </a:t>
            </a:r>
            <a:r>
              <a:rPr lang="en-CA" sz="4800" dirty="0"/>
              <a:t>S2 Node Inclusion</a:t>
            </a:r>
          </a:p>
        </p:txBody>
      </p:sp>
      <p:sp>
        <p:nvSpPr>
          <p:cNvPr id="3" name="Content Placeholder 2">
            <a:extLst>
              <a:ext uri="{FF2B5EF4-FFF2-40B4-BE49-F238E27FC236}">
                <a16:creationId xmlns:a16="http://schemas.microsoft.com/office/drawing/2014/main" id="{50995079-B6DE-4D28-9379-8C53DFEBF3E2}"/>
              </a:ext>
            </a:extLst>
          </p:cNvPr>
          <p:cNvSpPr>
            <a:spLocks noGrp="1"/>
          </p:cNvSpPr>
          <p:nvPr>
            <p:ph idx="1"/>
          </p:nvPr>
        </p:nvSpPr>
        <p:spPr>
          <a:xfrm>
            <a:off x="309963" y="2407190"/>
            <a:ext cx="6009815" cy="4358045"/>
          </a:xfrm>
        </p:spPr>
        <p:txBody>
          <a:bodyPr>
            <a:normAutofit/>
          </a:bodyPr>
          <a:lstStyle/>
          <a:p>
            <a:pPr marL="57150" indent="0">
              <a:buNone/>
            </a:pPr>
            <a:r>
              <a:rPr lang="en-CA" sz="1600" b="1" dirty="0"/>
              <a:t>Step 1</a:t>
            </a:r>
            <a:r>
              <a:rPr lang="en-CA" sz="1600" dirty="0"/>
              <a:t>: Press “Add Device” button on the controller (same as in case of S0)</a:t>
            </a:r>
          </a:p>
          <a:p>
            <a:pPr marL="0" indent="0" fontAlgn="base">
              <a:buNone/>
            </a:pPr>
            <a:endParaRPr lang="en-CA" sz="1600" b="1" dirty="0"/>
          </a:p>
          <a:p>
            <a:pPr marL="0" indent="0" fontAlgn="base">
              <a:buNone/>
            </a:pPr>
            <a:r>
              <a:rPr lang="en-CA" sz="1600" b="1" dirty="0"/>
              <a:t>Step 2</a:t>
            </a:r>
            <a:r>
              <a:rPr lang="en-CA" sz="1600" dirty="0"/>
              <a:t>: The very first frame is broadcasted by the Z-wave controller in the network  to   introduce itself. </a:t>
            </a:r>
          </a:p>
          <a:p>
            <a:pPr marL="57150" indent="0" fontAlgn="base">
              <a:buNone/>
            </a:pPr>
            <a:endParaRPr lang="en-CA" sz="1600" b="1" dirty="0"/>
          </a:p>
          <a:p>
            <a:pPr marL="57150" indent="0" fontAlgn="base">
              <a:buNone/>
            </a:pPr>
            <a:r>
              <a:rPr lang="en-CA" sz="1600" b="1" dirty="0"/>
              <a:t>Step 3:</a:t>
            </a:r>
            <a:r>
              <a:rPr lang="en-CA" sz="1600" dirty="0"/>
              <a:t> Press the “action button” on the sensor (Trisensor in this case)</a:t>
            </a:r>
          </a:p>
          <a:p>
            <a:pPr marL="57150" indent="0" fontAlgn="base">
              <a:buNone/>
            </a:pPr>
            <a:endParaRPr lang="en-CA" sz="1600" dirty="0"/>
          </a:p>
          <a:p>
            <a:pPr marL="57150" indent="0" fontAlgn="base">
              <a:buNone/>
            </a:pPr>
            <a:r>
              <a:rPr lang="en-CA" sz="1600" b="1" dirty="0"/>
              <a:t>Step 4</a:t>
            </a:r>
            <a:r>
              <a:rPr lang="en-CA" sz="1600" dirty="0"/>
              <a:t>: For S2 security devices (such as the trisensor we are using in the this experiment) , we either scan the DSK (Device Specific Key) QR code or input the underlined part of the DSK (which is shown on the label).</a:t>
            </a:r>
          </a:p>
          <a:p>
            <a:pPr marL="457200" lvl="1" indent="0" fontAlgn="base">
              <a:buNone/>
            </a:pPr>
            <a:endParaRPr lang="en-CA" sz="1200" dirty="0"/>
          </a:p>
          <a:p>
            <a:pPr marL="57150" indent="0">
              <a:buNone/>
            </a:pPr>
            <a:endParaRPr lang="en-CA" sz="1200" b="1" dirty="0"/>
          </a:p>
        </p:txBody>
      </p:sp>
      <p:pic>
        <p:nvPicPr>
          <p:cNvPr id="2050" name="Picture 2">
            <a:extLst>
              <a:ext uri="{FF2B5EF4-FFF2-40B4-BE49-F238E27FC236}">
                <a16:creationId xmlns:a16="http://schemas.microsoft.com/office/drawing/2014/main" id="{B58A60C8-98B3-43F5-874C-ABE41C535E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7693" y="2119222"/>
            <a:ext cx="5511626" cy="25470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DSK on aeotec trisensor">
            <a:extLst>
              <a:ext uri="{FF2B5EF4-FFF2-40B4-BE49-F238E27FC236}">
                <a16:creationId xmlns:a16="http://schemas.microsoft.com/office/drawing/2014/main" id="{CE6AEFD8-CBE1-43D9-BA7B-927F12165A09}"/>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602561" y="4816685"/>
            <a:ext cx="2899696" cy="1908793"/>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7E3A33D2-725A-4C0B-8E2F-91CC829EB65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23308499"/>
      </p:ext>
    </p:extLst>
  </p:cSld>
  <p:clrMapOvr>
    <a:masterClrMapping/>
  </p:clrMapOvr>
  <mc:AlternateContent xmlns:mc="http://schemas.openxmlformats.org/markup-compatibility/2006">
    <mc:Choice xmlns:p14="http://schemas.microsoft.com/office/powerpoint/2010/main" Requires="p14">
      <p:transition spd="slow" p14:dur="2000" advTm="32193"/>
    </mc:Choice>
    <mc:Fallback>
      <p:transition spd="slow" advTm="32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393F5ABD-068A-4479-88BC-A2289E6E19A3}"/>
              </a:ext>
            </a:extLst>
          </p:cNvPr>
          <p:cNvSpPr txBox="1">
            <a:spLocks/>
          </p:cNvSpPr>
          <p:nvPr/>
        </p:nvSpPr>
        <p:spPr>
          <a:xfrm>
            <a:off x="464510" y="2475689"/>
            <a:ext cx="5939398" cy="857644"/>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57150" indent="0" fontAlgn="base">
              <a:buFont typeface="Wingdings 3" charset="2"/>
              <a:buNone/>
            </a:pPr>
            <a:r>
              <a:rPr lang="en-CA" sz="1600" dirty="0"/>
              <a:t>Step 5: When controller reads the signature of the trisensor,</a:t>
            </a:r>
          </a:p>
          <a:p>
            <a:pPr marL="57150" indent="0" fontAlgn="base">
              <a:buFont typeface="Wingdings 3" charset="2"/>
              <a:buNone/>
            </a:pPr>
            <a:r>
              <a:rPr lang="en-CA" sz="1600" dirty="0"/>
              <a:t> it gets the following popup below:</a:t>
            </a:r>
            <a:br>
              <a:rPr lang="en-CA" sz="1200" dirty="0"/>
            </a:br>
            <a:endParaRPr lang="en-CA" sz="1200" dirty="0"/>
          </a:p>
          <a:p>
            <a:pPr lvl="1" fontAlgn="base"/>
            <a:endParaRPr lang="en-CA" sz="1200" dirty="0"/>
          </a:p>
          <a:p>
            <a:pPr marL="457200" lvl="1" indent="0" fontAlgn="base">
              <a:buFont typeface="Wingdings 3" charset="2"/>
              <a:buNone/>
            </a:pPr>
            <a:endParaRPr lang="en-CA" sz="1200" dirty="0"/>
          </a:p>
          <a:p>
            <a:pPr marL="57150" indent="0">
              <a:buFont typeface="Wingdings 3" charset="2"/>
              <a:buNone/>
            </a:pPr>
            <a:endParaRPr lang="en-CA" sz="1200" b="1" dirty="0"/>
          </a:p>
        </p:txBody>
      </p:sp>
      <p:pic>
        <p:nvPicPr>
          <p:cNvPr id="12" name="Picture 4">
            <a:extLst>
              <a:ext uri="{FF2B5EF4-FFF2-40B4-BE49-F238E27FC236}">
                <a16:creationId xmlns:a16="http://schemas.microsoft.com/office/drawing/2014/main" id="{11007EC3-7DE5-4414-96E2-6AF767881C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088" y="3471682"/>
            <a:ext cx="3057525" cy="23050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2FFBB266-AC71-4EEF-8BCD-D371C3FEC56C}"/>
              </a:ext>
            </a:extLst>
          </p:cNvPr>
          <p:cNvSpPr txBox="1">
            <a:spLocks/>
          </p:cNvSpPr>
          <p:nvPr/>
        </p:nvSpPr>
        <p:spPr>
          <a:xfrm>
            <a:off x="4244077" y="3643388"/>
            <a:ext cx="7493876" cy="122500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57150" indent="0" fontAlgn="base">
              <a:buFont typeface="Wingdings 3" charset="2"/>
              <a:buNone/>
            </a:pPr>
            <a:r>
              <a:rPr lang="en-CA" sz="3600" b="1" dirty="0"/>
              <a:t>&lt;---</a:t>
            </a:r>
            <a:r>
              <a:rPr lang="en-CA" sz="1600" dirty="0"/>
              <a:t>  Note:  </a:t>
            </a:r>
            <a:r>
              <a:rPr lang="en-CA" sz="1600" b="1" dirty="0"/>
              <a:t>This is the vulnerable step as attacker can uncheck the S2    </a:t>
            </a:r>
          </a:p>
          <a:p>
            <a:pPr marL="57150" indent="0" fontAlgn="base">
              <a:buFont typeface="Wingdings 3" charset="2"/>
              <a:buNone/>
            </a:pPr>
            <a:r>
              <a:rPr lang="en-CA" sz="1600" b="1" dirty="0"/>
              <a:t>                  boxes and make device connect in S0 (Z-Shave attack)</a:t>
            </a:r>
            <a:endParaRPr lang="en-CA" sz="1200" b="1" dirty="0"/>
          </a:p>
          <a:p>
            <a:pPr lvl="1" fontAlgn="base"/>
            <a:endParaRPr lang="en-CA" sz="1200" dirty="0"/>
          </a:p>
          <a:p>
            <a:pPr marL="457200" lvl="1" indent="0" fontAlgn="base">
              <a:buFont typeface="Wingdings 3" charset="2"/>
              <a:buNone/>
            </a:pPr>
            <a:endParaRPr lang="en-CA" sz="1200" dirty="0"/>
          </a:p>
          <a:p>
            <a:pPr marL="57150" indent="0">
              <a:buFont typeface="Wingdings 3" charset="2"/>
              <a:buNone/>
            </a:pPr>
            <a:endParaRPr lang="en-CA" sz="1200" b="1" dirty="0"/>
          </a:p>
        </p:txBody>
      </p:sp>
      <p:pic>
        <p:nvPicPr>
          <p:cNvPr id="7" name="Audio 6">
            <a:hlinkClick r:id="" action="ppaction://media"/>
            <a:extLst>
              <a:ext uri="{FF2B5EF4-FFF2-40B4-BE49-F238E27FC236}">
                <a16:creationId xmlns:a16="http://schemas.microsoft.com/office/drawing/2014/main" id="{984B2C48-652A-4835-90DF-B125677373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23946387"/>
      </p:ext>
    </p:extLst>
  </p:cSld>
  <p:clrMapOvr>
    <a:masterClrMapping/>
  </p:clrMapOvr>
  <mc:AlternateContent xmlns:mc="http://schemas.openxmlformats.org/markup-compatibility/2006">
    <mc:Choice xmlns:p14="http://schemas.microsoft.com/office/powerpoint/2010/main" Requires="p14">
      <p:transition spd="slow" p14:dur="2000" advTm="33520"/>
    </mc:Choice>
    <mc:Fallback>
      <p:transition spd="slow" advTm="33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BA305076-4A07-402B-858B-0BCDFD3D365A}"/>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834984" y="2474582"/>
            <a:ext cx="3981450" cy="3371850"/>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E777C155-7B5C-425F-A25A-97D1A763E233}"/>
              </a:ext>
            </a:extLst>
          </p:cNvPr>
          <p:cNvSpPr txBox="1">
            <a:spLocks/>
          </p:cNvSpPr>
          <p:nvPr/>
        </p:nvSpPr>
        <p:spPr>
          <a:xfrm>
            <a:off x="5834476" y="3142228"/>
            <a:ext cx="4482662" cy="181408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57150" indent="0" fontAlgn="base">
              <a:buNone/>
            </a:pPr>
            <a:r>
              <a:rPr lang="en-CA" sz="1600" dirty="0"/>
              <a:t>The popup shows the DSK request by the controller specific to the end-device  which wants to join the network. In our case, we enter the first 5 digits of the DSK in the box on the left.</a:t>
            </a:r>
          </a:p>
          <a:p>
            <a:pPr marL="457200" lvl="1" indent="0" fontAlgn="base">
              <a:buFont typeface="Wingdings 3" charset="2"/>
              <a:buNone/>
            </a:pPr>
            <a:endParaRPr lang="en-CA" sz="1200" dirty="0"/>
          </a:p>
          <a:p>
            <a:pPr marL="57150" indent="0">
              <a:buFont typeface="Wingdings 3" charset="2"/>
              <a:buNone/>
            </a:pPr>
            <a:endParaRPr lang="en-CA" sz="1200" b="1" dirty="0"/>
          </a:p>
        </p:txBody>
      </p:sp>
      <p:pic>
        <p:nvPicPr>
          <p:cNvPr id="3" name="Audio 2">
            <a:hlinkClick r:id="" action="ppaction://media"/>
            <a:extLst>
              <a:ext uri="{FF2B5EF4-FFF2-40B4-BE49-F238E27FC236}">
                <a16:creationId xmlns:a16="http://schemas.microsoft.com/office/drawing/2014/main" id="{EA01B659-AE34-4EB5-ACF6-1A160AFBDB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98341997"/>
      </p:ext>
    </p:extLst>
  </p:cSld>
  <p:clrMapOvr>
    <a:masterClrMapping/>
  </p:clrMapOvr>
  <mc:AlternateContent xmlns:mc="http://schemas.openxmlformats.org/markup-compatibility/2006">
    <mc:Choice xmlns:p14="http://schemas.microsoft.com/office/powerpoint/2010/main" Requires="p14">
      <p:transition spd="slow" p14:dur="2000" advTm="16860"/>
    </mc:Choice>
    <mc:Fallback>
      <p:transition spd="slow" advTm="16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428C-CFE8-4408-853F-16F38FF601B5}"/>
              </a:ext>
            </a:extLst>
          </p:cNvPr>
          <p:cNvSpPr>
            <a:spLocks noGrp="1"/>
          </p:cNvSpPr>
          <p:nvPr>
            <p:ph type="title"/>
          </p:nvPr>
        </p:nvSpPr>
        <p:spPr>
          <a:xfrm>
            <a:off x="99391" y="1024275"/>
            <a:ext cx="11364837" cy="887602"/>
          </a:xfrm>
        </p:spPr>
        <p:txBody>
          <a:bodyPr>
            <a:normAutofit fontScale="90000"/>
          </a:bodyPr>
          <a:lstStyle/>
          <a:p>
            <a:r>
              <a:rPr lang="en-CA" sz="5300" dirty="0"/>
              <a:t>S2 Key Exchange using Diffie-Hellman</a:t>
            </a:r>
            <a:br>
              <a:rPr lang="en-CA" dirty="0"/>
            </a:br>
            <a:endParaRPr lang="en-CA" dirty="0"/>
          </a:p>
        </p:txBody>
      </p:sp>
      <p:sp>
        <p:nvSpPr>
          <p:cNvPr id="3" name="Content Placeholder 2">
            <a:extLst>
              <a:ext uri="{FF2B5EF4-FFF2-40B4-BE49-F238E27FC236}">
                <a16:creationId xmlns:a16="http://schemas.microsoft.com/office/drawing/2014/main" id="{50995079-B6DE-4D28-9379-8C53DFEBF3E2}"/>
              </a:ext>
            </a:extLst>
          </p:cNvPr>
          <p:cNvSpPr>
            <a:spLocks noGrp="1"/>
          </p:cNvSpPr>
          <p:nvPr>
            <p:ph idx="1"/>
          </p:nvPr>
        </p:nvSpPr>
        <p:spPr>
          <a:xfrm>
            <a:off x="810737" y="2477209"/>
            <a:ext cx="4216772" cy="1680638"/>
          </a:xfrm>
        </p:spPr>
        <p:txBody>
          <a:bodyPr>
            <a:normAutofit fontScale="92500" lnSpcReduction="20000"/>
          </a:bodyPr>
          <a:lstStyle/>
          <a:p>
            <a:pPr marL="0" indent="0" fontAlgn="base">
              <a:buNone/>
            </a:pPr>
            <a:r>
              <a:rPr lang="en-CA" sz="1900" dirty="0"/>
              <a:t>The actual Network Key is exchanged between the Controller and the sensor with the help of Diffie Hellman Key Exchange Algorithm</a:t>
            </a:r>
          </a:p>
          <a:p>
            <a:pPr marL="0" indent="0">
              <a:buNone/>
            </a:pPr>
            <a:r>
              <a:rPr lang="en-CA" sz="1900" dirty="0"/>
              <a:t>First, Trisensor sends his public ECDH key to the controller.</a:t>
            </a:r>
          </a:p>
          <a:p>
            <a:pPr marL="0" indent="0">
              <a:buNone/>
            </a:pPr>
            <a:endParaRPr lang="en-CA" sz="1200" dirty="0"/>
          </a:p>
        </p:txBody>
      </p:sp>
      <p:pic>
        <p:nvPicPr>
          <p:cNvPr id="11266" name="Picture 2">
            <a:extLst>
              <a:ext uri="{FF2B5EF4-FFF2-40B4-BE49-F238E27FC236}">
                <a16:creationId xmlns:a16="http://schemas.microsoft.com/office/drawing/2014/main" id="{EBCB4A67-1645-476F-BACB-D2DAA48D2A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7582" y="2078599"/>
            <a:ext cx="5718313" cy="219975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24187033-D700-45F8-B814-97FACCA56D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4209" y="4471770"/>
            <a:ext cx="5725364" cy="2227203"/>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FFE2283F-F704-4A72-B1FF-4E70A2EB2927}"/>
              </a:ext>
            </a:extLst>
          </p:cNvPr>
          <p:cNvSpPr txBox="1">
            <a:spLocks/>
          </p:cNvSpPr>
          <p:nvPr/>
        </p:nvSpPr>
        <p:spPr>
          <a:xfrm>
            <a:off x="961948" y="4912412"/>
            <a:ext cx="4216772" cy="7651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fontAlgn="base">
              <a:buNone/>
            </a:pPr>
            <a:r>
              <a:rPr lang="en-CA" sz="1800" dirty="0"/>
              <a:t>Next, the controller sends his ECDH public key to the sensor.</a:t>
            </a:r>
          </a:p>
        </p:txBody>
      </p:sp>
      <p:pic>
        <p:nvPicPr>
          <p:cNvPr id="5" name="Audio 4">
            <a:hlinkClick r:id="" action="ppaction://media"/>
            <a:extLst>
              <a:ext uri="{FF2B5EF4-FFF2-40B4-BE49-F238E27FC236}">
                <a16:creationId xmlns:a16="http://schemas.microsoft.com/office/drawing/2014/main" id="{F7939C56-567C-4AEF-B924-BD76138CBB8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43435229"/>
      </p:ext>
    </p:extLst>
  </p:cSld>
  <p:clrMapOvr>
    <a:masterClrMapping/>
  </p:clrMapOvr>
  <mc:AlternateContent xmlns:mc="http://schemas.openxmlformats.org/markup-compatibility/2006">
    <mc:Choice xmlns:p14="http://schemas.microsoft.com/office/powerpoint/2010/main" Requires="p14">
      <p:transition spd="slow" p14:dur="2000" advTm="22482"/>
    </mc:Choice>
    <mc:Fallback>
      <p:transition spd="slow" advTm="22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428C-CFE8-4408-853F-16F38FF601B5}"/>
              </a:ext>
            </a:extLst>
          </p:cNvPr>
          <p:cNvSpPr>
            <a:spLocks noGrp="1"/>
          </p:cNvSpPr>
          <p:nvPr>
            <p:ph type="title"/>
          </p:nvPr>
        </p:nvSpPr>
        <p:spPr>
          <a:xfrm>
            <a:off x="441947" y="500815"/>
            <a:ext cx="9730925" cy="1641986"/>
          </a:xfrm>
        </p:spPr>
        <p:txBody>
          <a:bodyPr>
            <a:normAutofit/>
          </a:bodyPr>
          <a:lstStyle/>
          <a:p>
            <a:pPr algn="ctr"/>
            <a:r>
              <a:rPr lang="en-CA" dirty="0"/>
              <a:t>  </a:t>
            </a:r>
            <a:r>
              <a:rPr lang="en-CA" sz="4800" dirty="0"/>
              <a:t>Obtained Results: S2</a:t>
            </a:r>
          </a:p>
        </p:txBody>
      </p:sp>
      <p:sp>
        <p:nvSpPr>
          <p:cNvPr id="3" name="Content Placeholder 2">
            <a:extLst>
              <a:ext uri="{FF2B5EF4-FFF2-40B4-BE49-F238E27FC236}">
                <a16:creationId xmlns:a16="http://schemas.microsoft.com/office/drawing/2014/main" id="{50995079-B6DE-4D28-9379-8C53DFEBF3E2}"/>
              </a:ext>
            </a:extLst>
          </p:cNvPr>
          <p:cNvSpPr>
            <a:spLocks noGrp="1"/>
          </p:cNvSpPr>
          <p:nvPr>
            <p:ph idx="1"/>
          </p:nvPr>
        </p:nvSpPr>
        <p:spPr>
          <a:xfrm>
            <a:off x="346133" y="2791468"/>
            <a:ext cx="4216772" cy="3508433"/>
          </a:xfrm>
        </p:spPr>
        <p:txBody>
          <a:bodyPr>
            <a:normAutofit/>
          </a:bodyPr>
          <a:lstStyle/>
          <a:p>
            <a:pPr fontAlgn="base">
              <a:buFont typeface="Wingdings" panose="05000000000000000000" pitchFamily="2" charset="2"/>
              <a:buChar char="Ø"/>
            </a:pPr>
            <a:r>
              <a:rPr lang="en-CA" sz="1500" b="1" dirty="0"/>
              <a:t>Decrypting the traffic using S2 is not possible since the network key is exchanged using Diffie-Hellman, contrary to the unsecure approach used in S0. </a:t>
            </a:r>
          </a:p>
          <a:p>
            <a:pPr marL="0" indent="0" fontAlgn="base">
              <a:buNone/>
            </a:pPr>
            <a:endParaRPr lang="en-CA" sz="1500" b="1" dirty="0"/>
          </a:p>
          <a:p>
            <a:pPr marL="0" indent="0" fontAlgn="base">
              <a:buNone/>
            </a:pPr>
            <a:endParaRPr lang="en-CA" sz="1500" b="1" dirty="0"/>
          </a:p>
          <a:p>
            <a:pPr marL="0" indent="0" fontAlgn="base">
              <a:buNone/>
            </a:pPr>
            <a:endParaRPr lang="en-CA" sz="1500" b="1" dirty="0"/>
          </a:p>
          <a:p>
            <a:pPr fontAlgn="base">
              <a:buFont typeface="Wingdings" panose="05000000000000000000" pitchFamily="2" charset="2"/>
              <a:buChar char="Ø"/>
            </a:pPr>
            <a:r>
              <a:rPr lang="en-CA" sz="1500" b="1" dirty="0"/>
              <a:t>Moreover, S2 kept all of the features of S0 in addition to its Out of Band Key Exchange and DH , making it even more secure. </a:t>
            </a:r>
            <a:endParaRPr lang="en-CA" sz="1200" dirty="0"/>
          </a:p>
          <a:p>
            <a:pPr marL="0" indent="0" fontAlgn="base">
              <a:buNone/>
            </a:pPr>
            <a:endParaRPr lang="en-CA" sz="1500" dirty="0"/>
          </a:p>
          <a:p>
            <a:pPr marL="0" indent="0">
              <a:buNone/>
            </a:pPr>
            <a:endParaRPr lang="en-CA" sz="1200" dirty="0"/>
          </a:p>
        </p:txBody>
      </p:sp>
      <p:pic>
        <p:nvPicPr>
          <p:cNvPr id="13314" name="Picture 2">
            <a:extLst>
              <a:ext uri="{FF2B5EF4-FFF2-40B4-BE49-F238E27FC236}">
                <a16:creationId xmlns:a16="http://schemas.microsoft.com/office/drawing/2014/main" id="{A7484476-F2A3-43F9-AE53-67F8BBC228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1807" y="2527321"/>
            <a:ext cx="7521040" cy="3406819"/>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2E6A28B6-F425-449C-AA63-E50FBF826AA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46155767"/>
      </p:ext>
    </p:extLst>
  </p:cSld>
  <p:clrMapOvr>
    <a:masterClrMapping/>
  </p:clrMapOvr>
  <mc:AlternateContent xmlns:mc="http://schemas.openxmlformats.org/markup-compatibility/2006">
    <mc:Choice xmlns:p14="http://schemas.microsoft.com/office/powerpoint/2010/main" Requires="p14">
      <p:transition spd="slow" p14:dur="2000" advTm="16779"/>
    </mc:Choice>
    <mc:Fallback>
      <p:transition spd="slow" advTm="16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428C-CFE8-4408-853F-16F38FF601B5}"/>
              </a:ext>
            </a:extLst>
          </p:cNvPr>
          <p:cNvSpPr>
            <a:spLocks noGrp="1"/>
          </p:cNvSpPr>
          <p:nvPr>
            <p:ph type="title"/>
          </p:nvPr>
        </p:nvSpPr>
        <p:spPr>
          <a:xfrm>
            <a:off x="289546" y="765859"/>
            <a:ext cx="9730925" cy="1026338"/>
          </a:xfrm>
        </p:spPr>
        <p:txBody>
          <a:bodyPr>
            <a:normAutofit/>
          </a:bodyPr>
          <a:lstStyle/>
          <a:p>
            <a:pPr algn="ctr"/>
            <a:r>
              <a:rPr lang="en-CA" sz="5400" dirty="0"/>
              <a:t>  Future Work</a:t>
            </a:r>
          </a:p>
        </p:txBody>
      </p:sp>
      <p:sp>
        <p:nvSpPr>
          <p:cNvPr id="3" name="Content Placeholder 2">
            <a:extLst>
              <a:ext uri="{FF2B5EF4-FFF2-40B4-BE49-F238E27FC236}">
                <a16:creationId xmlns:a16="http://schemas.microsoft.com/office/drawing/2014/main" id="{50995079-B6DE-4D28-9379-8C53DFEBF3E2}"/>
              </a:ext>
            </a:extLst>
          </p:cNvPr>
          <p:cNvSpPr>
            <a:spLocks noGrp="1"/>
          </p:cNvSpPr>
          <p:nvPr>
            <p:ph idx="1"/>
          </p:nvPr>
        </p:nvSpPr>
        <p:spPr>
          <a:xfrm>
            <a:off x="135696" y="2239949"/>
            <a:ext cx="11796835" cy="4481599"/>
          </a:xfrm>
        </p:spPr>
        <p:txBody>
          <a:bodyPr>
            <a:normAutofit/>
          </a:bodyPr>
          <a:lstStyle/>
          <a:p>
            <a:pPr marL="0" indent="0" fontAlgn="base">
              <a:buNone/>
            </a:pPr>
            <a:r>
              <a:rPr lang="en-CA" sz="2400" dirty="0"/>
              <a:t>Additional attacks that can be tested in the developed framework include:</a:t>
            </a:r>
          </a:p>
          <a:p>
            <a:pPr fontAlgn="base">
              <a:buFont typeface="Wingdings" panose="05000000000000000000" pitchFamily="2" charset="2"/>
              <a:buChar char="Ø"/>
            </a:pPr>
            <a:r>
              <a:rPr lang="en-CA" sz="1600" b="1" dirty="0"/>
              <a:t>DoS and DDoS attacks:  </a:t>
            </a:r>
            <a:r>
              <a:rPr lang="en-CA" sz="1500" dirty="0"/>
              <a:t>can be can be actively performed on the trisensor.</a:t>
            </a:r>
          </a:p>
          <a:p>
            <a:pPr marL="0" indent="0" fontAlgn="base">
              <a:buNone/>
            </a:pPr>
            <a:endParaRPr lang="en-CA" sz="1500" dirty="0"/>
          </a:p>
          <a:p>
            <a:pPr marL="0" indent="0" fontAlgn="base">
              <a:buNone/>
            </a:pPr>
            <a:endParaRPr lang="en-CA" sz="1500" dirty="0"/>
          </a:p>
          <a:p>
            <a:pPr fontAlgn="base">
              <a:buFont typeface="Wingdings" panose="05000000000000000000" pitchFamily="2" charset="2"/>
              <a:buChar char="Ø"/>
            </a:pPr>
            <a:r>
              <a:rPr lang="en-CA" sz="1600" b="1" dirty="0"/>
              <a:t>Hijacking Attack : </a:t>
            </a:r>
            <a:r>
              <a:rPr lang="en-CA" sz="1600" dirty="0"/>
              <a:t>Spoofing a controller, especially in case of unsecure devices in highly favourable. An attacker can capture traffic of some other node in the network and get useful information such as Node ID of the controller as well as the Home ID of the network. The attacker can intervene by capturing the frame form controller to the slave, change the source Node ID from 1 (the original primary controller’s ID ) to his own (for example 2) and send the packet. The attacker can now wait and listen for any incoming packets on his Node ID.</a:t>
            </a:r>
          </a:p>
          <a:p>
            <a:pPr marL="0" indent="0" fontAlgn="base">
              <a:buNone/>
            </a:pPr>
            <a:br>
              <a:rPr lang="en-CA" sz="1600" dirty="0"/>
            </a:br>
            <a:endParaRPr lang="en-CA" sz="1600" dirty="0"/>
          </a:p>
          <a:p>
            <a:pPr fontAlgn="base">
              <a:buFont typeface="Wingdings" panose="05000000000000000000" pitchFamily="2" charset="2"/>
              <a:buChar char="Ø"/>
            </a:pPr>
            <a:r>
              <a:rPr lang="en-CA" sz="1600" b="1" dirty="0"/>
              <a:t>Z-Shave Attack : </a:t>
            </a:r>
            <a:r>
              <a:rPr lang="en-CA" sz="1600" dirty="0"/>
              <a:t>this attack behaves like man-in-the-middle attack by                                                                  downgrading the security protocols supported response from the IoT                                                                           device to the controller. Downgrading the protocol from S2 to S0 makes                                                                            it vulnerable to the flaw we covered in the results of S0. </a:t>
            </a:r>
            <a:r>
              <a:rPr lang="en-CA" sz="1600" b="1" dirty="0"/>
              <a:t>This attack is                                                                             of high concern in the market as it puts millions of IoT devices at risk.</a:t>
            </a:r>
          </a:p>
          <a:p>
            <a:pPr marL="0" indent="0" fontAlgn="base">
              <a:buNone/>
            </a:pPr>
            <a:endParaRPr lang="en-CA" sz="1500" dirty="0"/>
          </a:p>
          <a:p>
            <a:pPr marL="0" indent="0">
              <a:buNone/>
            </a:pPr>
            <a:endParaRPr lang="en-CA" sz="1200" dirty="0"/>
          </a:p>
        </p:txBody>
      </p:sp>
      <p:pic>
        <p:nvPicPr>
          <p:cNvPr id="5" name="Picture 4" descr="A picture containing game&#10;&#10;Description automatically generated">
            <a:extLst>
              <a:ext uri="{FF2B5EF4-FFF2-40B4-BE49-F238E27FC236}">
                <a16:creationId xmlns:a16="http://schemas.microsoft.com/office/drawing/2014/main" id="{88684883-60C6-4F4D-933D-D3C06432E2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8983" y="5112310"/>
            <a:ext cx="3028950" cy="1514475"/>
          </a:xfrm>
          <a:prstGeom prst="rect">
            <a:avLst/>
          </a:prstGeom>
        </p:spPr>
      </p:pic>
      <p:pic>
        <p:nvPicPr>
          <p:cNvPr id="4" name="Audio 3">
            <a:hlinkClick r:id="" action="ppaction://media"/>
            <a:extLst>
              <a:ext uri="{FF2B5EF4-FFF2-40B4-BE49-F238E27FC236}">
                <a16:creationId xmlns:a16="http://schemas.microsoft.com/office/drawing/2014/main" id="{5B73935A-C836-4EC3-B2AF-F01E2A4DC3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26663995"/>
      </p:ext>
    </p:extLst>
  </p:cSld>
  <p:clrMapOvr>
    <a:masterClrMapping/>
  </p:clrMapOvr>
  <mc:AlternateContent xmlns:mc="http://schemas.openxmlformats.org/markup-compatibility/2006">
    <mc:Choice xmlns:p14="http://schemas.microsoft.com/office/powerpoint/2010/main" Requires="p14">
      <p:transition spd="slow" p14:dur="2000" advTm="27447"/>
    </mc:Choice>
    <mc:Fallback>
      <p:transition spd="slow" advTm="27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bg2"/>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7328C2D-38F0-4C80-9EA5-A1AD0D6B2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4"/>
            <a:stretch/>
          </a:blipFill>
          <a:ln w="15875" cap="flat" cmpd="sng" algn="ctr">
            <a:solidFill>
              <a:srgbClr val="B15E28">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grpSp>
        <p:nvGrpSpPr>
          <p:cNvPr id="10" name="Group 9">
            <a:extLst>
              <a:ext uri="{FF2B5EF4-FFF2-40B4-BE49-F238E27FC236}">
                <a16:creationId xmlns:a16="http://schemas.microsoft.com/office/drawing/2014/main" id="{BD17E249-48D0-476B-A642-A5D58DD39A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7E4B7EC7-DE5B-4F27-839A-7CDF49C618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DDA01082-3C8F-4602-8DA7-C82DF7095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cmpd="sng" algn="ctr">
              <a:solidFill>
                <a:schemeClr val="accent1"/>
              </a:solidFill>
              <a:prstDash val="solid"/>
              <a:miter lim="800000"/>
            </a:ln>
            <a:effectLst>
              <a:innerShdw blurRad="25400" dist="12700" dir="13500000">
                <a:srgbClr val="000000">
                  <a:alpha val="45000"/>
                </a:srgbClr>
              </a:innerShdw>
            </a:effectLst>
          </p:spPr>
        </p:sp>
        <p:pic>
          <p:nvPicPr>
            <p:cNvPr id="13" name="Picture 12">
              <a:extLst>
                <a:ext uri="{FF2B5EF4-FFF2-40B4-BE49-F238E27FC236}">
                  <a16:creationId xmlns:a16="http://schemas.microsoft.com/office/drawing/2014/main" id="{1A21B48A-5892-4DD2-B2E1-91BD42A44C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BE083B53-5B4C-4C29-BDFD-A28B754A59D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1">
            <a:extLst>
              <a:ext uri="{FF2B5EF4-FFF2-40B4-BE49-F238E27FC236}">
                <a16:creationId xmlns:a16="http://schemas.microsoft.com/office/drawing/2014/main" id="{6C7F428C-CFE8-4408-853F-16F38FF601B5}"/>
              </a:ext>
            </a:extLst>
          </p:cNvPr>
          <p:cNvSpPr>
            <a:spLocks noGrp="1"/>
          </p:cNvSpPr>
          <p:nvPr>
            <p:ph type="title"/>
          </p:nvPr>
        </p:nvSpPr>
        <p:spPr>
          <a:xfrm>
            <a:off x="1295402" y="982132"/>
            <a:ext cx="9601196" cy="1303867"/>
          </a:xfrm>
        </p:spPr>
        <p:txBody>
          <a:bodyPr>
            <a:normAutofit/>
          </a:bodyPr>
          <a:lstStyle/>
          <a:p>
            <a:r>
              <a:rPr lang="en-CA" dirty="0"/>
              <a:t>  </a:t>
            </a:r>
          </a:p>
        </p:txBody>
      </p:sp>
      <p:cxnSp>
        <p:nvCxnSpPr>
          <p:cNvPr id="16" name="Straight Connector 15">
            <a:extLst>
              <a:ext uri="{FF2B5EF4-FFF2-40B4-BE49-F238E27FC236}">
                <a16:creationId xmlns:a16="http://schemas.microsoft.com/office/drawing/2014/main" id="{0B65B193-F600-4C1B-9DBF-09D94CDB08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Content Placeholder 2">
            <a:extLst>
              <a:ext uri="{FF2B5EF4-FFF2-40B4-BE49-F238E27FC236}">
                <a16:creationId xmlns:a16="http://schemas.microsoft.com/office/drawing/2014/main" id="{50995079-B6DE-4D28-9379-8C53DFEBF3E2}"/>
              </a:ext>
            </a:extLst>
          </p:cNvPr>
          <p:cNvSpPr>
            <a:spLocks noGrp="1"/>
          </p:cNvSpPr>
          <p:nvPr>
            <p:ph idx="1"/>
          </p:nvPr>
        </p:nvSpPr>
        <p:spPr>
          <a:xfrm>
            <a:off x="3038585" y="3179699"/>
            <a:ext cx="6397484" cy="2317659"/>
          </a:xfrm>
        </p:spPr>
        <p:txBody>
          <a:bodyPr>
            <a:normAutofit/>
          </a:bodyPr>
          <a:lstStyle/>
          <a:p>
            <a:pPr marL="0" indent="0" algn="ctr">
              <a:buNone/>
            </a:pPr>
            <a:r>
              <a:rPr lang="en-CA" sz="9600" dirty="0"/>
              <a:t>Thank You</a:t>
            </a:r>
          </a:p>
        </p:txBody>
      </p:sp>
      <p:pic>
        <p:nvPicPr>
          <p:cNvPr id="4" name="Audio 3">
            <a:hlinkClick r:id="" action="ppaction://media"/>
            <a:extLst>
              <a:ext uri="{FF2B5EF4-FFF2-40B4-BE49-F238E27FC236}">
                <a16:creationId xmlns:a16="http://schemas.microsoft.com/office/drawing/2014/main" id="{7C87432F-C1DB-49FB-B3FC-CDF7033E30D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54106350"/>
      </p:ext>
    </p:extLst>
  </p:cSld>
  <p:clrMapOvr>
    <a:masterClrMapping/>
  </p:clrMapOvr>
  <mc:AlternateContent xmlns:mc="http://schemas.openxmlformats.org/markup-compatibility/2006">
    <mc:Choice xmlns:p14="http://schemas.microsoft.com/office/powerpoint/2010/main" Requires="p14">
      <p:transition spd="slow" p14:dur="2000" advTm="7730"/>
    </mc:Choice>
    <mc:Fallback>
      <p:transition spd="slow" advTm="7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428C-CFE8-4408-853F-16F38FF601B5}"/>
              </a:ext>
            </a:extLst>
          </p:cNvPr>
          <p:cNvSpPr>
            <a:spLocks noGrp="1"/>
          </p:cNvSpPr>
          <p:nvPr>
            <p:ph type="title"/>
          </p:nvPr>
        </p:nvSpPr>
        <p:spPr>
          <a:xfrm>
            <a:off x="1186545" y="728132"/>
            <a:ext cx="9601196" cy="1303867"/>
          </a:xfrm>
        </p:spPr>
        <p:txBody>
          <a:bodyPr/>
          <a:lstStyle/>
          <a:p>
            <a:pPr algn="ctr"/>
            <a:r>
              <a:rPr lang="en-CA" sz="7200" b="1" dirty="0">
                <a:solidFill>
                  <a:schemeClr val="accent5"/>
                </a:solidFill>
                <a:latin typeface="Agency FB" panose="020B0503020202020204" pitchFamily="34" charset="0"/>
                <a:cs typeface="Aharoni" panose="020B0604020202020204" pitchFamily="2" charset="-79"/>
              </a:rPr>
              <a:t>E</a:t>
            </a:r>
            <a:r>
              <a:rPr lang="en-CA" sz="6600" b="1" dirty="0">
                <a:solidFill>
                  <a:schemeClr val="accent5"/>
                </a:solidFill>
                <a:latin typeface="Agency FB" panose="020B0503020202020204" pitchFamily="34" charset="0"/>
                <a:cs typeface="Aharoni" panose="020B0604020202020204" pitchFamily="2" charset="-79"/>
              </a:rPr>
              <a:t>xamples</a:t>
            </a:r>
            <a:endParaRPr lang="en-CA" sz="7200" b="1" dirty="0">
              <a:solidFill>
                <a:schemeClr val="accent5"/>
              </a:solidFill>
              <a:latin typeface="Agency FB" panose="020B0503020202020204" pitchFamily="34" charset="0"/>
              <a:cs typeface="Aharoni" panose="020B0604020202020204" pitchFamily="2" charset="-79"/>
            </a:endParaRPr>
          </a:p>
        </p:txBody>
      </p:sp>
      <p:pic>
        <p:nvPicPr>
          <p:cNvPr id="5" name="Content Placeholder 4" descr="A close up of a speaker&#10;&#10;Description automatically generated">
            <a:extLst>
              <a:ext uri="{FF2B5EF4-FFF2-40B4-BE49-F238E27FC236}">
                <a16:creationId xmlns:a16="http://schemas.microsoft.com/office/drawing/2014/main" id="{B6647559-0174-417E-A5DC-0C91398A296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8825" y="4010821"/>
            <a:ext cx="1959655" cy="1959655"/>
          </a:xfrm>
        </p:spPr>
      </p:pic>
      <p:pic>
        <p:nvPicPr>
          <p:cNvPr id="7" name="Picture 6" descr="A picture containing meter&#10;&#10;Description automatically generated">
            <a:extLst>
              <a:ext uri="{FF2B5EF4-FFF2-40B4-BE49-F238E27FC236}">
                <a16:creationId xmlns:a16="http://schemas.microsoft.com/office/drawing/2014/main" id="{B3C30C97-864F-485F-A4B9-0B2C2D0675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517" y="1929004"/>
            <a:ext cx="1969985" cy="1969985"/>
          </a:xfrm>
          <a:prstGeom prst="rect">
            <a:avLst/>
          </a:prstGeom>
        </p:spPr>
      </p:pic>
      <p:pic>
        <p:nvPicPr>
          <p:cNvPr id="9" name="Picture 8" descr="A picture containing computer&#10;&#10;Description automatically generated">
            <a:extLst>
              <a:ext uri="{FF2B5EF4-FFF2-40B4-BE49-F238E27FC236}">
                <a16:creationId xmlns:a16="http://schemas.microsoft.com/office/drawing/2014/main" id="{C4D56639-6666-4262-8265-9E6FB723A0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5235" y="1937341"/>
            <a:ext cx="1585869" cy="2473099"/>
          </a:xfrm>
          <a:prstGeom prst="rect">
            <a:avLst/>
          </a:prstGeom>
        </p:spPr>
      </p:pic>
      <p:pic>
        <p:nvPicPr>
          <p:cNvPr id="11" name="Picture 10" descr="A close up of a microphone&#10;&#10;Description automatically generated">
            <a:extLst>
              <a:ext uri="{FF2B5EF4-FFF2-40B4-BE49-F238E27FC236}">
                <a16:creationId xmlns:a16="http://schemas.microsoft.com/office/drawing/2014/main" id="{AA5D9D80-E538-4A5E-892E-EC2ECEB903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2253" y="1897186"/>
            <a:ext cx="5715908" cy="2379054"/>
          </a:xfrm>
          <a:prstGeom prst="rect">
            <a:avLst/>
          </a:prstGeom>
        </p:spPr>
      </p:pic>
      <p:pic>
        <p:nvPicPr>
          <p:cNvPr id="13" name="Picture 12" descr="A picture containing man, white&#10;&#10;Description automatically generated">
            <a:extLst>
              <a:ext uri="{FF2B5EF4-FFF2-40B4-BE49-F238E27FC236}">
                <a16:creationId xmlns:a16="http://schemas.microsoft.com/office/drawing/2014/main" id="{FFA9D7CF-4864-4F8A-9481-1B9C7FD1AD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91816" y="4303109"/>
            <a:ext cx="2156725" cy="1797271"/>
          </a:xfrm>
          <a:prstGeom prst="rect">
            <a:avLst/>
          </a:prstGeom>
        </p:spPr>
      </p:pic>
      <p:pic>
        <p:nvPicPr>
          <p:cNvPr id="15" name="Picture 14" descr="A close up of a speaker&#10;&#10;Description automatically generated">
            <a:extLst>
              <a:ext uri="{FF2B5EF4-FFF2-40B4-BE49-F238E27FC236}">
                <a16:creationId xmlns:a16="http://schemas.microsoft.com/office/drawing/2014/main" id="{2BD36FEF-BDD8-4956-AD65-153274C035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05579" y="1942416"/>
            <a:ext cx="1774572" cy="2471928"/>
          </a:xfrm>
          <a:prstGeom prst="rect">
            <a:avLst/>
          </a:prstGeom>
        </p:spPr>
      </p:pic>
      <p:pic>
        <p:nvPicPr>
          <p:cNvPr id="3" name="Audio 2">
            <a:hlinkClick r:id="" action="ppaction://media"/>
            <a:extLst>
              <a:ext uri="{FF2B5EF4-FFF2-40B4-BE49-F238E27FC236}">
                <a16:creationId xmlns:a16="http://schemas.microsoft.com/office/drawing/2014/main" id="{0D60502C-5931-487F-9376-47B6CF637D7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44910347"/>
      </p:ext>
    </p:extLst>
  </p:cSld>
  <p:clrMapOvr>
    <a:masterClrMapping/>
  </p:clrMapOvr>
  <mc:AlternateContent xmlns:mc="http://schemas.openxmlformats.org/markup-compatibility/2006">
    <mc:Choice xmlns:p14="http://schemas.microsoft.com/office/powerpoint/2010/main" Requires="p14">
      <p:transition spd="slow" p14:dur="2000" advTm="21644"/>
    </mc:Choice>
    <mc:Fallback>
      <p:transition spd="slow" advTm="21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428C-CFE8-4408-853F-16F38FF601B5}"/>
              </a:ext>
            </a:extLst>
          </p:cNvPr>
          <p:cNvSpPr>
            <a:spLocks noGrp="1"/>
          </p:cNvSpPr>
          <p:nvPr>
            <p:ph type="title"/>
          </p:nvPr>
        </p:nvSpPr>
        <p:spPr>
          <a:xfrm>
            <a:off x="850729" y="996380"/>
            <a:ext cx="9252154" cy="996382"/>
          </a:xfrm>
        </p:spPr>
        <p:txBody>
          <a:bodyPr>
            <a:noAutofit/>
          </a:bodyPr>
          <a:lstStyle/>
          <a:p>
            <a:pPr algn="ctr"/>
            <a:r>
              <a:rPr lang="en-CA" sz="6000" dirty="0">
                <a:solidFill>
                  <a:schemeClr val="accent1">
                    <a:lumMod val="75000"/>
                  </a:schemeClr>
                </a:solidFill>
                <a:latin typeface="Helvetica" panose="020B0604020202020204" pitchFamily="34" charset="0"/>
                <a:cs typeface="Helvetica" panose="020B0604020202020204" pitchFamily="34" charset="0"/>
              </a:rPr>
              <a:t>What is Z-Wave?</a:t>
            </a:r>
          </a:p>
        </p:txBody>
      </p:sp>
      <p:sp>
        <p:nvSpPr>
          <p:cNvPr id="3" name="Content Placeholder 2">
            <a:extLst>
              <a:ext uri="{FF2B5EF4-FFF2-40B4-BE49-F238E27FC236}">
                <a16:creationId xmlns:a16="http://schemas.microsoft.com/office/drawing/2014/main" id="{50995079-B6DE-4D28-9379-8C53DFEBF3E2}"/>
              </a:ext>
            </a:extLst>
          </p:cNvPr>
          <p:cNvSpPr>
            <a:spLocks noGrp="1"/>
          </p:cNvSpPr>
          <p:nvPr>
            <p:ph idx="1"/>
          </p:nvPr>
        </p:nvSpPr>
        <p:spPr>
          <a:xfrm>
            <a:off x="258554" y="1999067"/>
            <a:ext cx="7504386" cy="4770646"/>
          </a:xfrm>
        </p:spPr>
        <p:txBody>
          <a:bodyPr>
            <a:normAutofit fontScale="70000" lnSpcReduction="20000"/>
          </a:bodyPr>
          <a:lstStyle/>
          <a:p>
            <a:pPr>
              <a:lnSpc>
                <a:spcPct val="90000"/>
              </a:lnSpc>
            </a:pPr>
            <a:r>
              <a:rPr lang="en-CA" sz="2600" dirty="0"/>
              <a:t>Developed by a Danish company named Zensys. </a:t>
            </a:r>
          </a:p>
          <a:p>
            <a:pPr marL="0" indent="0">
              <a:lnSpc>
                <a:spcPct val="90000"/>
              </a:lnSpc>
              <a:buNone/>
            </a:pPr>
            <a:endParaRPr lang="en-CA" sz="2600" dirty="0"/>
          </a:p>
          <a:p>
            <a:pPr marL="0" indent="0">
              <a:lnSpc>
                <a:spcPct val="90000"/>
              </a:lnSpc>
              <a:buNone/>
            </a:pPr>
            <a:endParaRPr lang="en-CA" sz="2600" dirty="0"/>
          </a:p>
          <a:p>
            <a:pPr>
              <a:lnSpc>
                <a:spcPct val="90000"/>
              </a:lnSpc>
            </a:pPr>
            <a:r>
              <a:rPr lang="en-CA" sz="2600" dirty="0"/>
              <a:t>A low power, low bandwidth </a:t>
            </a:r>
            <a:r>
              <a:rPr lang="en-CA" sz="2600" dirty="0">
                <a:solidFill>
                  <a:srgbClr val="FF0000"/>
                </a:solidFill>
              </a:rPr>
              <a:t>half-duplex two-way </a:t>
            </a:r>
            <a:r>
              <a:rPr lang="en-CA" sz="2600" dirty="0"/>
              <a:t>protocol.</a:t>
            </a:r>
          </a:p>
          <a:p>
            <a:pPr marL="0" indent="0">
              <a:lnSpc>
                <a:spcPct val="90000"/>
              </a:lnSpc>
              <a:buNone/>
            </a:pPr>
            <a:endParaRPr lang="en-CA" sz="2600" dirty="0"/>
          </a:p>
          <a:p>
            <a:pPr marL="0" indent="0">
              <a:lnSpc>
                <a:spcPct val="90000"/>
              </a:lnSpc>
              <a:buNone/>
            </a:pPr>
            <a:endParaRPr lang="en-CA" sz="2600" dirty="0"/>
          </a:p>
          <a:p>
            <a:r>
              <a:rPr lang="en-CA" sz="2600" dirty="0"/>
              <a:t>Designed as a wireless communication technology for residential homes.</a:t>
            </a:r>
          </a:p>
          <a:p>
            <a:pPr marL="0" indent="0">
              <a:buNone/>
            </a:pPr>
            <a:endParaRPr lang="en-CA" sz="2300" dirty="0"/>
          </a:p>
          <a:p>
            <a:pPr marL="0" indent="0">
              <a:buNone/>
            </a:pPr>
            <a:endParaRPr lang="en-CA" sz="2300" dirty="0"/>
          </a:p>
          <a:p>
            <a:r>
              <a:rPr lang="en-CA" sz="2600" dirty="0"/>
              <a:t>Advantages over other IoT networking technologies:</a:t>
            </a:r>
          </a:p>
          <a:p>
            <a:pPr lvl="1"/>
            <a:r>
              <a:rPr lang="en-CA" dirty="0"/>
              <a:t>Operates at syb-1GHz frequency avoiding heavily congested 2.4 GHz and 5 GHz bands where  Wi-Fi and ZigBee are positioned. </a:t>
            </a:r>
          </a:p>
          <a:p>
            <a:pPr lvl="1"/>
            <a:endParaRPr lang="en-CA" dirty="0"/>
          </a:p>
          <a:p>
            <a:pPr lvl="1"/>
            <a:r>
              <a:rPr lang="en-CA" dirty="0"/>
              <a:t>Ensures 100% interoperability</a:t>
            </a:r>
            <a:r>
              <a:rPr lang="en-CA" dirty="0">
                <a:sym typeface="Wingdings" panose="05000000000000000000" pitchFamily="2" charset="2"/>
              </a:rPr>
              <a:t></a:t>
            </a:r>
            <a:r>
              <a:rPr lang="en-CA" dirty="0"/>
              <a:t> all devices that implement Z-wave will work together in one single network and can be controlled from every controller that also uses Z-wave.</a:t>
            </a:r>
          </a:p>
          <a:p>
            <a:pPr lvl="1"/>
            <a:endParaRPr lang="en-CA" dirty="0"/>
          </a:p>
          <a:p>
            <a:pPr lvl="1"/>
            <a:r>
              <a:rPr lang="en-CA" dirty="0"/>
              <a:t>Offers Security of Communication as well as low radio emission. </a:t>
            </a:r>
          </a:p>
          <a:p>
            <a:pPr marL="0" indent="0">
              <a:lnSpc>
                <a:spcPct val="90000"/>
              </a:lnSpc>
              <a:buNone/>
            </a:pPr>
            <a:endParaRPr lang="en-CA" sz="1200" dirty="0"/>
          </a:p>
          <a:p>
            <a:pPr>
              <a:lnSpc>
                <a:spcPct val="90000"/>
              </a:lnSpc>
            </a:pPr>
            <a:endParaRPr lang="en-CA" sz="1900" dirty="0"/>
          </a:p>
          <a:p>
            <a:pPr>
              <a:lnSpc>
                <a:spcPct val="90000"/>
              </a:lnSpc>
            </a:pPr>
            <a:endParaRPr lang="en-CA" sz="1900" dirty="0"/>
          </a:p>
        </p:txBody>
      </p:sp>
      <p:pic>
        <p:nvPicPr>
          <p:cNvPr id="5" name="Picture 4" descr="A close up of electronics&#10;&#10;Description automatically generated">
            <a:extLst>
              <a:ext uri="{FF2B5EF4-FFF2-40B4-BE49-F238E27FC236}">
                <a16:creationId xmlns:a16="http://schemas.microsoft.com/office/drawing/2014/main" id="{3C465218-D6A3-4B6A-B526-ECFA90C56B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086" y="2346870"/>
            <a:ext cx="3341675" cy="2155380"/>
          </a:xfrm>
          <a:prstGeom prst="rect">
            <a:avLst/>
          </a:prstGeom>
          <a:effectLst/>
        </p:spPr>
      </p:pic>
      <p:pic>
        <p:nvPicPr>
          <p:cNvPr id="4" name="Audio 3">
            <a:hlinkClick r:id="" action="ppaction://media"/>
            <a:extLst>
              <a:ext uri="{FF2B5EF4-FFF2-40B4-BE49-F238E27FC236}">
                <a16:creationId xmlns:a16="http://schemas.microsoft.com/office/drawing/2014/main" id="{F9E4CD85-E438-4EAC-A441-3F8761726C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43005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45151"/>
    </mc:Choice>
    <mc:Fallback>
      <p:transition spd="slow" advTm="45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428C-CFE8-4408-853F-16F38FF601B5}"/>
              </a:ext>
            </a:extLst>
          </p:cNvPr>
          <p:cNvSpPr>
            <a:spLocks noGrp="1"/>
          </p:cNvSpPr>
          <p:nvPr>
            <p:ph type="title"/>
          </p:nvPr>
        </p:nvSpPr>
        <p:spPr>
          <a:xfrm>
            <a:off x="585430" y="813417"/>
            <a:ext cx="9252154" cy="1016654"/>
          </a:xfrm>
        </p:spPr>
        <p:txBody>
          <a:bodyPr>
            <a:noAutofit/>
          </a:bodyPr>
          <a:lstStyle/>
          <a:p>
            <a:pPr algn="ctr"/>
            <a:r>
              <a:rPr lang="en-CA" sz="7200" dirty="0">
                <a:solidFill>
                  <a:schemeClr val="tx1"/>
                </a:solidFill>
                <a:latin typeface="Agency FB" panose="020B0503020202020204" pitchFamily="34" charset="0"/>
                <a:cs typeface="Aharoni" panose="020B0604020202020204" pitchFamily="2" charset="-79"/>
              </a:rPr>
              <a:t>Z-Wave Alliance</a:t>
            </a:r>
            <a:endParaRPr lang="en-CA" sz="7200" dirty="0">
              <a:solidFill>
                <a:schemeClr val="tx1"/>
              </a:solidFill>
            </a:endParaRPr>
          </a:p>
        </p:txBody>
      </p:sp>
      <p:sp useBgFill="1">
        <p:nvSpPr>
          <p:cNvPr id="3" name="Content Placeholder 2">
            <a:extLst>
              <a:ext uri="{FF2B5EF4-FFF2-40B4-BE49-F238E27FC236}">
                <a16:creationId xmlns:a16="http://schemas.microsoft.com/office/drawing/2014/main" id="{50995079-B6DE-4D28-9379-8C53DFEBF3E2}"/>
              </a:ext>
            </a:extLst>
          </p:cNvPr>
          <p:cNvSpPr>
            <a:spLocks noGrp="1"/>
          </p:cNvSpPr>
          <p:nvPr>
            <p:ph idx="1"/>
          </p:nvPr>
        </p:nvSpPr>
        <p:spPr>
          <a:xfrm>
            <a:off x="0" y="2390052"/>
            <a:ext cx="7620000" cy="4288221"/>
          </a:xfrm>
        </p:spPr>
        <p:txBody>
          <a:bodyPr>
            <a:normAutofit/>
          </a:bodyPr>
          <a:lstStyle/>
          <a:p>
            <a:pPr>
              <a:lnSpc>
                <a:spcPct val="90000"/>
              </a:lnSpc>
              <a:buFont typeface="Wingdings" panose="05000000000000000000" pitchFamily="2" charset="2"/>
              <a:buChar char="Ø"/>
            </a:pPr>
            <a:r>
              <a:rPr lang="en-CA" sz="1600" dirty="0">
                <a:latin typeface="Gothic"/>
              </a:rPr>
              <a:t>Established in 2005.</a:t>
            </a:r>
          </a:p>
          <a:p>
            <a:pPr>
              <a:lnSpc>
                <a:spcPct val="90000"/>
              </a:lnSpc>
              <a:buFont typeface="Wingdings" panose="05000000000000000000" pitchFamily="2" charset="2"/>
              <a:buChar char="Ø"/>
            </a:pPr>
            <a:endParaRPr lang="en-CA" sz="1600" dirty="0">
              <a:latin typeface="Gothic"/>
            </a:endParaRPr>
          </a:p>
          <a:p>
            <a:pPr>
              <a:lnSpc>
                <a:spcPct val="90000"/>
              </a:lnSpc>
              <a:buFont typeface="Wingdings" panose="05000000000000000000" pitchFamily="2" charset="2"/>
              <a:buChar char="Ø"/>
            </a:pPr>
            <a:r>
              <a:rPr lang="en-CA" sz="1600" dirty="0">
                <a:latin typeface="Gothic"/>
              </a:rPr>
              <a:t>Comprised of industry leaders across the globe that are dedicated to the development and extension of Z-Wave as the key enabling technology for “smart” home and businesses applications.</a:t>
            </a:r>
          </a:p>
          <a:p>
            <a:pPr marL="0" indent="0">
              <a:lnSpc>
                <a:spcPct val="90000"/>
              </a:lnSpc>
              <a:buNone/>
            </a:pPr>
            <a:endParaRPr lang="en-CA" sz="1600" dirty="0">
              <a:latin typeface="Gothic"/>
            </a:endParaRPr>
          </a:p>
          <a:p>
            <a:pPr>
              <a:lnSpc>
                <a:spcPct val="90000"/>
              </a:lnSpc>
              <a:buFont typeface="Wingdings" panose="05000000000000000000" pitchFamily="2" charset="2"/>
              <a:buChar char="Ø"/>
            </a:pPr>
            <a:r>
              <a:rPr lang="en-CA" sz="1600" dirty="0">
                <a:latin typeface="Gothic"/>
              </a:rPr>
              <a:t>An alliance of 700 companies with over 3000 products, all interoperable with each other.</a:t>
            </a:r>
          </a:p>
          <a:p>
            <a:pPr>
              <a:lnSpc>
                <a:spcPct val="90000"/>
              </a:lnSpc>
              <a:buFont typeface="Wingdings" panose="05000000000000000000" pitchFamily="2" charset="2"/>
              <a:buChar char="Ø"/>
            </a:pPr>
            <a:endParaRPr lang="en-CA" sz="1600" dirty="0">
              <a:latin typeface="Gothic"/>
            </a:endParaRPr>
          </a:p>
          <a:p>
            <a:pPr>
              <a:lnSpc>
                <a:spcPct val="90000"/>
              </a:lnSpc>
              <a:buFont typeface="Wingdings" panose="05000000000000000000" pitchFamily="2" charset="2"/>
              <a:buChar char="Ø"/>
            </a:pPr>
            <a:r>
              <a:rPr lang="en-CA" sz="1600" dirty="0">
                <a:latin typeface="Gothic"/>
              </a:rPr>
              <a:t>Assures the each Z-Wave product meets the standard for complete compliance with all other devices and controls.</a:t>
            </a:r>
          </a:p>
          <a:p>
            <a:pPr>
              <a:lnSpc>
                <a:spcPct val="90000"/>
              </a:lnSpc>
              <a:buFont typeface="Wingdings" panose="05000000000000000000" pitchFamily="2" charset="2"/>
              <a:buChar char="Ø"/>
            </a:pPr>
            <a:endParaRPr lang="en-CA" sz="1600" dirty="0">
              <a:latin typeface="Gothic"/>
            </a:endParaRPr>
          </a:p>
          <a:p>
            <a:pPr>
              <a:lnSpc>
                <a:spcPct val="90000"/>
              </a:lnSpc>
              <a:buFont typeface="Wingdings" panose="05000000000000000000" pitchFamily="2" charset="2"/>
              <a:buChar char="Ø"/>
            </a:pPr>
            <a:r>
              <a:rPr lang="en-CA" sz="1600" dirty="0">
                <a:latin typeface="Gothic"/>
              </a:rPr>
              <a:t>Assures reliability to the consumers, dealers and manufacturers that these.</a:t>
            </a:r>
          </a:p>
        </p:txBody>
      </p:sp>
      <p:pic>
        <p:nvPicPr>
          <p:cNvPr id="6" name="Picture 5" descr="A picture containing drawing&#10;&#10;Description automatically generated">
            <a:extLst>
              <a:ext uri="{FF2B5EF4-FFF2-40B4-BE49-F238E27FC236}">
                <a16:creationId xmlns:a16="http://schemas.microsoft.com/office/drawing/2014/main" id="{C66258FA-2C9C-4366-B084-E67E9978B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2443" y="2955727"/>
            <a:ext cx="4182007" cy="2943636"/>
          </a:xfrm>
          <a:prstGeom prst="rect">
            <a:avLst/>
          </a:prstGeom>
        </p:spPr>
      </p:pic>
      <p:pic>
        <p:nvPicPr>
          <p:cNvPr id="4" name="Audio 3">
            <a:hlinkClick r:id="" action="ppaction://media"/>
            <a:extLst>
              <a:ext uri="{FF2B5EF4-FFF2-40B4-BE49-F238E27FC236}">
                <a16:creationId xmlns:a16="http://schemas.microsoft.com/office/drawing/2014/main" id="{B2E597A3-9E13-448D-B8A9-11903F18B3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56426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2214"/>
    </mc:Choice>
    <mc:Fallback>
      <p:transition spd="slow" advTm="22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428C-CFE8-4408-853F-16F38FF601B5}"/>
              </a:ext>
            </a:extLst>
          </p:cNvPr>
          <p:cNvSpPr>
            <a:spLocks noGrp="1"/>
          </p:cNvSpPr>
          <p:nvPr>
            <p:ph type="title"/>
          </p:nvPr>
        </p:nvSpPr>
        <p:spPr>
          <a:xfrm>
            <a:off x="8201837" y="1454963"/>
            <a:ext cx="3342462" cy="3182351"/>
          </a:xfrm>
        </p:spPr>
        <p:txBody>
          <a:bodyPr vert="horz" lIns="91440" tIns="45720" rIns="91440" bIns="45720" rtlCol="0" anchor="b">
            <a:normAutofit/>
          </a:bodyPr>
          <a:lstStyle/>
          <a:p>
            <a:r>
              <a:rPr lang="en-US" sz="6000"/>
              <a:t>Z-Wave statistics </a:t>
            </a:r>
            <a:br>
              <a:rPr lang="en-US" sz="6000"/>
            </a:br>
            <a:r>
              <a:rPr lang="en-US" sz="6000"/>
              <a:t>2018</a:t>
            </a:r>
            <a:endParaRPr lang="en-US" sz="6000" dirty="0"/>
          </a:p>
        </p:txBody>
      </p:sp>
      <p:pic>
        <p:nvPicPr>
          <p:cNvPr id="4" name="Content Placeholder 3" descr="A close up of text on a black background&#10;&#10;Description automatically generated">
            <a:extLst>
              <a:ext uri="{FF2B5EF4-FFF2-40B4-BE49-F238E27FC236}">
                <a16:creationId xmlns:a16="http://schemas.microsoft.com/office/drawing/2014/main" id="{AA4BBA0F-E958-4FD2-9161-39DBCAED754D}"/>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8257" r="3664"/>
          <a:stretch/>
        </p:blipFill>
        <p:spPr>
          <a:xfrm>
            <a:off x="63562" y="51123"/>
            <a:ext cx="7893522" cy="6407734"/>
          </a:xfrm>
          <a:prstGeom prst="rect">
            <a:avLst/>
          </a:prstGeom>
          <a:effectLst>
            <a:outerShdw blurRad="50800" dist="38100" dir="5400000" algn="t" rotWithShape="0">
              <a:prstClr val="black">
                <a:alpha val="43000"/>
              </a:prstClr>
            </a:outerShdw>
          </a:effectLst>
        </p:spPr>
      </p:pic>
      <p:sp>
        <p:nvSpPr>
          <p:cNvPr id="17" name="Title 1">
            <a:extLst>
              <a:ext uri="{FF2B5EF4-FFF2-40B4-BE49-F238E27FC236}">
                <a16:creationId xmlns:a16="http://schemas.microsoft.com/office/drawing/2014/main" id="{67B339DE-6512-49CE-82B0-4BC8CD2B7386}"/>
              </a:ext>
            </a:extLst>
          </p:cNvPr>
          <p:cNvSpPr txBox="1">
            <a:spLocks/>
          </p:cNvSpPr>
          <p:nvPr/>
        </p:nvSpPr>
        <p:spPr>
          <a:xfrm>
            <a:off x="0" y="6487886"/>
            <a:ext cx="11393714" cy="370114"/>
          </a:xfrm>
          <a:prstGeom prst="rect">
            <a:avLst/>
          </a:prstGeom>
        </p:spPr>
        <p:txBody>
          <a:bodyPr vert="horz" lIns="91440" tIns="45720" rIns="91440" bIns="45720" rtlCol="0" anchor="b">
            <a:normAutofit fontScale="25000" lnSpcReduction="200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000"/>
              <a:t>Source : </a:t>
            </a:r>
            <a:r>
              <a:rPr lang="en-CA" sz="6000">
                <a:hlinkClick r:id="rId6"/>
              </a:rPr>
              <a:t>https://z-wavealliance.org/wp-content/uploads/2019/01/Z-Wave-Alliance-End-of-Year-Report-FINAL-for-web.pdf</a:t>
            </a:r>
            <a:endParaRPr lang="en-US" sz="6000" dirty="0"/>
          </a:p>
        </p:txBody>
      </p:sp>
      <p:pic>
        <p:nvPicPr>
          <p:cNvPr id="3" name="Audio 2">
            <a:hlinkClick r:id="" action="ppaction://media"/>
            <a:extLst>
              <a:ext uri="{FF2B5EF4-FFF2-40B4-BE49-F238E27FC236}">
                <a16:creationId xmlns:a16="http://schemas.microsoft.com/office/drawing/2014/main" id="{C44294B4-5BD2-421E-B665-E37F5E6F136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81961349"/>
      </p:ext>
    </p:extLst>
  </p:cSld>
  <p:clrMapOvr>
    <a:masterClrMapping/>
  </p:clrMapOvr>
  <mc:AlternateContent xmlns:mc="http://schemas.openxmlformats.org/markup-compatibility/2006">
    <mc:Choice xmlns:p14="http://schemas.microsoft.com/office/powerpoint/2010/main" Requires="p14">
      <p:transition spd="slow" p14:dur="2000" advTm="25210"/>
    </mc:Choice>
    <mc:Fallback>
      <p:transition spd="slow" advTm="25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chemeClr val="bg1"/>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428C-CFE8-4408-853F-16F38FF601B5}"/>
              </a:ext>
            </a:extLst>
          </p:cNvPr>
          <p:cNvSpPr>
            <a:spLocks noGrp="1"/>
          </p:cNvSpPr>
          <p:nvPr>
            <p:ph type="title"/>
          </p:nvPr>
        </p:nvSpPr>
        <p:spPr>
          <a:xfrm>
            <a:off x="1451579" y="804519"/>
            <a:ext cx="6002769" cy="1049235"/>
          </a:xfrm>
        </p:spPr>
        <p:txBody>
          <a:bodyPr>
            <a:normAutofit/>
          </a:bodyPr>
          <a:lstStyle/>
          <a:p>
            <a:r>
              <a:rPr lang="en-CA" sz="6000" dirty="0">
                <a:latin typeface="Agency FB" panose="020B0503020202020204" pitchFamily="34" charset="0"/>
                <a:cs typeface="Aharoni" panose="020B0604020202020204" pitchFamily="2" charset="-79"/>
              </a:rPr>
              <a:t>Z-</a:t>
            </a:r>
            <a:r>
              <a:rPr lang="en-CA" sz="6000" dirty="0" err="1">
                <a:latin typeface="Agency FB" panose="020B0503020202020204" pitchFamily="34" charset="0"/>
                <a:cs typeface="Aharoni" panose="020B0604020202020204" pitchFamily="2" charset="-79"/>
              </a:rPr>
              <a:t>waVE</a:t>
            </a:r>
            <a:r>
              <a:rPr lang="en-CA" sz="6000" dirty="0">
                <a:latin typeface="Agency FB" panose="020B0503020202020204" pitchFamily="34" charset="0"/>
                <a:cs typeface="Aharoni" panose="020B0604020202020204" pitchFamily="2" charset="-79"/>
              </a:rPr>
              <a:t> in REAL WORLD</a:t>
            </a:r>
          </a:p>
        </p:txBody>
      </p:sp>
      <p:sp>
        <p:nvSpPr>
          <p:cNvPr id="11" name="Content Placeholder 10">
            <a:extLst>
              <a:ext uri="{FF2B5EF4-FFF2-40B4-BE49-F238E27FC236}">
                <a16:creationId xmlns:a16="http://schemas.microsoft.com/office/drawing/2014/main" id="{7307C4D3-6F7B-4EFD-AF8D-207CBD00BA52}"/>
              </a:ext>
            </a:extLst>
          </p:cNvPr>
          <p:cNvSpPr>
            <a:spLocks noGrp="1"/>
          </p:cNvSpPr>
          <p:nvPr>
            <p:ph idx="1"/>
          </p:nvPr>
        </p:nvSpPr>
        <p:spPr>
          <a:xfrm>
            <a:off x="1283805" y="2160104"/>
            <a:ext cx="5348909" cy="3651504"/>
          </a:xfrm>
        </p:spPr>
        <p:txBody>
          <a:bodyPr>
            <a:normAutofit/>
          </a:bodyPr>
          <a:lstStyle/>
          <a:p>
            <a:r>
              <a:rPr lang="en-US" dirty="0"/>
              <a:t>Operates at 900 MHz ( a clear advantage over other wireless protocols as they all operate at the same Frequency band)</a:t>
            </a:r>
          </a:p>
          <a:p>
            <a:endParaRPr lang="en-US" dirty="0"/>
          </a:p>
          <a:p>
            <a:pPr marL="0" indent="0">
              <a:buNone/>
            </a:pPr>
            <a:endParaRPr lang="en-US" dirty="0"/>
          </a:p>
          <a:p>
            <a:r>
              <a:rPr lang="en-US" dirty="0"/>
              <a:t>Plays a major contribution in terms of choice of Radio Protocol for most of the IoT devices as shown in the second image on the right.</a:t>
            </a:r>
          </a:p>
        </p:txBody>
      </p:sp>
      <p:pic>
        <p:nvPicPr>
          <p:cNvPr id="7" name="Picture 6" descr="A screen shot of a computer&#10;&#10;Description automatically generated">
            <a:extLst>
              <a:ext uri="{FF2B5EF4-FFF2-40B4-BE49-F238E27FC236}">
                <a16:creationId xmlns:a16="http://schemas.microsoft.com/office/drawing/2014/main" id="{284859E7-EDBF-45B0-8628-0F7D1CA226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3889" y="3378442"/>
            <a:ext cx="4252093" cy="3422935"/>
          </a:xfrm>
          <a:prstGeom prst="rect">
            <a:avLst/>
          </a:prstGeom>
        </p:spPr>
      </p:pic>
      <p:pic>
        <p:nvPicPr>
          <p:cNvPr id="5" name="Content Placeholder 4" descr="A picture containing street&#10;&#10;Description automatically generated">
            <a:extLst>
              <a:ext uri="{FF2B5EF4-FFF2-40B4-BE49-F238E27FC236}">
                <a16:creationId xmlns:a16="http://schemas.microsoft.com/office/drawing/2014/main" id="{7891508B-E7F6-4CAB-8112-D2BF4ACEC2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2424" y="480130"/>
            <a:ext cx="4832151" cy="2863049"/>
          </a:xfrm>
          <a:prstGeom prst="rect">
            <a:avLst/>
          </a:prstGeom>
        </p:spPr>
      </p:pic>
      <p:pic>
        <p:nvPicPr>
          <p:cNvPr id="3" name="Audio 2">
            <a:hlinkClick r:id="" action="ppaction://media"/>
            <a:extLst>
              <a:ext uri="{FF2B5EF4-FFF2-40B4-BE49-F238E27FC236}">
                <a16:creationId xmlns:a16="http://schemas.microsoft.com/office/drawing/2014/main" id="{BF34C808-9E09-478D-9387-984E633C1E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57010960"/>
      </p:ext>
    </p:extLst>
  </p:cSld>
  <p:clrMapOvr>
    <a:masterClrMapping/>
  </p:clrMapOvr>
  <mc:AlternateContent xmlns:mc="http://schemas.openxmlformats.org/markup-compatibility/2006">
    <mc:Choice xmlns:p14="http://schemas.microsoft.com/office/powerpoint/2010/main" Requires="p14">
      <p:transition spd="slow" p14:dur="2000" advTm="38090"/>
    </mc:Choice>
    <mc:Fallback>
      <p:transition spd="slow" advTm="38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428C-CFE8-4408-853F-16F38FF601B5}"/>
              </a:ext>
            </a:extLst>
          </p:cNvPr>
          <p:cNvSpPr>
            <a:spLocks noGrp="1"/>
          </p:cNvSpPr>
          <p:nvPr>
            <p:ph type="title"/>
          </p:nvPr>
        </p:nvSpPr>
        <p:spPr>
          <a:xfrm>
            <a:off x="1198307" y="1164314"/>
            <a:ext cx="7006998" cy="969286"/>
          </a:xfrm>
        </p:spPr>
        <p:txBody>
          <a:bodyPr anchor="t">
            <a:normAutofit/>
          </a:bodyPr>
          <a:lstStyle/>
          <a:p>
            <a:r>
              <a:rPr lang="en-CA" sz="6000" dirty="0">
                <a:solidFill>
                  <a:schemeClr val="bg1"/>
                </a:solidFill>
              </a:rPr>
              <a:t>Motivation</a:t>
            </a:r>
            <a:br>
              <a:rPr lang="en-CA" sz="1300" dirty="0">
                <a:solidFill>
                  <a:srgbClr val="FFFFFF"/>
                </a:solidFill>
              </a:rPr>
            </a:br>
            <a:endParaRPr lang="en-CA" sz="1300" dirty="0">
              <a:solidFill>
                <a:srgbClr val="FFFFFF"/>
              </a:solidFill>
            </a:endParaRPr>
          </a:p>
        </p:txBody>
      </p:sp>
      <p:sp>
        <p:nvSpPr>
          <p:cNvPr id="22" name="Title 1">
            <a:extLst>
              <a:ext uri="{FF2B5EF4-FFF2-40B4-BE49-F238E27FC236}">
                <a16:creationId xmlns:a16="http://schemas.microsoft.com/office/drawing/2014/main" id="{981E1E6D-5A9F-49CD-A0E5-65B15E61C7F4}"/>
              </a:ext>
            </a:extLst>
          </p:cNvPr>
          <p:cNvSpPr txBox="1">
            <a:spLocks/>
          </p:cNvSpPr>
          <p:nvPr/>
        </p:nvSpPr>
        <p:spPr>
          <a:xfrm>
            <a:off x="1231437" y="2628680"/>
            <a:ext cx="7006998" cy="313601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buFont typeface="Wingdings" panose="05000000000000000000" pitchFamily="2" charset="2"/>
              <a:buChar char="Ø"/>
            </a:pPr>
            <a:r>
              <a:rPr lang="en-CA" sz="1600" dirty="0">
                <a:solidFill>
                  <a:schemeClr val="bg1"/>
                </a:solidFill>
              </a:rPr>
              <a:t>The sky rocketing growth of Z-Wave devices being used in the world </a:t>
            </a:r>
          </a:p>
          <a:p>
            <a:endParaRPr lang="en-CA" sz="1600" dirty="0">
              <a:solidFill>
                <a:schemeClr val="bg1"/>
              </a:solidFill>
            </a:endParaRPr>
          </a:p>
          <a:p>
            <a:endParaRPr lang="en-CA" sz="1600" dirty="0">
              <a:solidFill>
                <a:schemeClr val="bg1"/>
              </a:solidFill>
            </a:endParaRPr>
          </a:p>
          <a:p>
            <a:endParaRPr lang="en-CA" sz="1600" dirty="0">
              <a:solidFill>
                <a:schemeClr val="bg1"/>
              </a:solidFill>
            </a:endParaRPr>
          </a:p>
          <a:p>
            <a:pPr marL="285750" indent="-285750">
              <a:buFont typeface="Wingdings" panose="05000000000000000000" pitchFamily="2" charset="2"/>
              <a:buChar char="Ø"/>
            </a:pPr>
            <a:r>
              <a:rPr lang="en-CA" sz="1600" dirty="0">
                <a:solidFill>
                  <a:schemeClr val="bg1"/>
                </a:solidFill>
              </a:rPr>
              <a:t>Very few research studies of the security of Z-Wave protocol based on real-world experimentation have been published.</a:t>
            </a:r>
          </a:p>
          <a:p>
            <a:endParaRPr lang="en-CA" sz="1600" dirty="0">
              <a:solidFill>
                <a:schemeClr val="bg1"/>
              </a:solidFill>
            </a:endParaRPr>
          </a:p>
          <a:p>
            <a:r>
              <a:rPr lang="en-CA" sz="1600" dirty="0">
                <a:solidFill>
                  <a:schemeClr val="bg1"/>
                </a:solidFill>
              </a:rPr>
              <a:t> </a:t>
            </a:r>
          </a:p>
          <a:p>
            <a:endParaRPr lang="en-CA" sz="1600" dirty="0">
              <a:solidFill>
                <a:schemeClr val="bg1"/>
              </a:solidFill>
            </a:endParaRPr>
          </a:p>
          <a:p>
            <a:pPr marL="285750" indent="-285750">
              <a:buFont typeface="Wingdings" panose="05000000000000000000" pitchFamily="2" charset="2"/>
              <a:buChar char="Ø"/>
            </a:pPr>
            <a:r>
              <a:rPr lang="en-CA" sz="1600" dirty="0">
                <a:solidFill>
                  <a:schemeClr val="bg1"/>
                </a:solidFill>
              </a:rPr>
              <a:t>The primary motive behind this research to bridge that gap between the two.</a:t>
            </a:r>
          </a:p>
        </p:txBody>
      </p:sp>
      <p:pic>
        <p:nvPicPr>
          <p:cNvPr id="3" name="Audio 2">
            <a:hlinkClick r:id="" action="ppaction://media"/>
            <a:extLst>
              <a:ext uri="{FF2B5EF4-FFF2-40B4-BE49-F238E27FC236}">
                <a16:creationId xmlns:a16="http://schemas.microsoft.com/office/drawing/2014/main" id="{E1BF59E2-8CB9-4F9B-9A8D-00CA0E7C75E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1503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1121"/>
    </mc:Choice>
    <mc:Fallback>
      <p:transition spd="slow" advTm="31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32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428C-CFE8-4408-853F-16F38FF601B5}"/>
              </a:ext>
            </a:extLst>
          </p:cNvPr>
          <p:cNvSpPr>
            <a:spLocks noGrp="1"/>
          </p:cNvSpPr>
          <p:nvPr>
            <p:ph type="title"/>
          </p:nvPr>
        </p:nvSpPr>
        <p:spPr>
          <a:xfrm>
            <a:off x="2592925" y="624110"/>
            <a:ext cx="8911687" cy="1280890"/>
          </a:xfrm>
        </p:spPr>
        <p:txBody>
          <a:bodyPr>
            <a:normAutofit/>
          </a:bodyPr>
          <a:lstStyle/>
          <a:p>
            <a:r>
              <a:rPr lang="en-CA" dirty="0"/>
              <a:t>	</a:t>
            </a:r>
            <a:r>
              <a:rPr lang="en-CA" sz="5400" dirty="0"/>
              <a:t>Z-Wave Protocol Layers</a:t>
            </a:r>
          </a:p>
        </p:txBody>
      </p:sp>
      <p:sp>
        <p:nvSpPr>
          <p:cNvPr id="3" name="Content Placeholder 2">
            <a:extLst>
              <a:ext uri="{FF2B5EF4-FFF2-40B4-BE49-F238E27FC236}">
                <a16:creationId xmlns:a16="http://schemas.microsoft.com/office/drawing/2014/main" id="{50995079-B6DE-4D28-9379-8C53DFEBF3E2}"/>
              </a:ext>
            </a:extLst>
          </p:cNvPr>
          <p:cNvSpPr>
            <a:spLocks noGrp="1"/>
          </p:cNvSpPr>
          <p:nvPr>
            <p:ph idx="1"/>
          </p:nvPr>
        </p:nvSpPr>
        <p:spPr>
          <a:xfrm>
            <a:off x="2622343" y="1727798"/>
            <a:ext cx="6316249" cy="4938046"/>
          </a:xfrm>
        </p:spPr>
        <p:txBody>
          <a:bodyPr>
            <a:normAutofit/>
          </a:bodyPr>
          <a:lstStyle/>
          <a:p>
            <a:pPr marL="57150" indent="0">
              <a:lnSpc>
                <a:spcPct val="90000"/>
              </a:lnSpc>
              <a:buNone/>
            </a:pPr>
            <a:r>
              <a:rPr lang="en-CA" sz="1600" dirty="0">
                <a:latin typeface="Gothic"/>
              </a:rPr>
              <a:t>Z-Wave comprises of three major layers :</a:t>
            </a:r>
          </a:p>
          <a:p>
            <a:pPr marL="57150" indent="0">
              <a:lnSpc>
                <a:spcPct val="90000"/>
              </a:lnSpc>
              <a:buNone/>
            </a:pPr>
            <a:endParaRPr lang="en-CA" sz="1600" dirty="0">
              <a:latin typeface="Gothic"/>
            </a:endParaRPr>
          </a:p>
          <a:p>
            <a:pPr marL="228600" indent="-171450">
              <a:lnSpc>
                <a:spcPct val="90000"/>
              </a:lnSpc>
            </a:pPr>
            <a:r>
              <a:rPr lang="en-CA" sz="1600" b="1" u="sng" dirty="0">
                <a:latin typeface="Gothic"/>
              </a:rPr>
              <a:t>Radio Layer: </a:t>
            </a:r>
            <a:r>
              <a:rPr lang="en-CA" sz="1600" dirty="0">
                <a:latin typeface="Gothic"/>
              </a:rPr>
              <a:t>defines the way a signal is exchanged between network as well as physical radio hardware. Includes frequency, encoding, hardware access etc.</a:t>
            </a:r>
          </a:p>
          <a:p>
            <a:pPr marL="57150" indent="0">
              <a:lnSpc>
                <a:spcPct val="90000"/>
              </a:lnSpc>
              <a:buNone/>
            </a:pPr>
            <a:endParaRPr lang="en-CA" sz="1600" dirty="0">
              <a:latin typeface="Gothic"/>
            </a:endParaRPr>
          </a:p>
          <a:p>
            <a:pPr marL="228600" indent="-171450">
              <a:lnSpc>
                <a:spcPct val="90000"/>
              </a:lnSpc>
            </a:pPr>
            <a:r>
              <a:rPr lang="en-CA" sz="1600" b="1" u="sng" dirty="0">
                <a:latin typeface="Gothic"/>
              </a:rPr>
              <a:t>Network Layer</a:t>
            </a:r>
            <a:r>
              <a:rPr lang="en-CA" sz="1600" dirty="0">
                <a:latin typeface="Gothic"/>
              </a:rPr>
              <a:t>: defines how the data is exchanged between two devices or nodes. This layer’s functionality      is further divided into 3 sublayers:</a:t>
            </a:r>
          </a:p>
          <a:p>
            <a:pPr marL="628650" lvl="1" indent="-171450">
              <a:lnSpc>
                <a:spcPct val="90000"/>
              </a:lnSpc>
            </a:pPr>
            <a:r>
              <a:rPr lang="en-CA" b="1" u="sng" dirty="0">
                <a:latin typeface="Gothic"/>
              </a:rPr>
              <a:t>Media Access Layer (MAC)</a:t>
            </a:r>
          </a:p>
          <a:p>
            <a:pPr marL="628650" lvl="1" indent="-171450">
              <a:lnSpc>
                <a:spcPct val="90000"/>
              </a:lnSpc>
            </a:pPr>
            <a:r>
              <a:rPr lang="en-CA" b="1" u="sng" dirty="0">
                <a:latin typeface="Gothic"/>
              </a:rPr>
              <a:t>Transport Layer</a:t>
            </a:r>
          </a:p>
          <a:p>
            <a:pPr marL="628650" lvl="1" indent="-171450">
              <a:lnSpc>
                <a:spcPct val="90000"/>
              </a:lnSpc>
            </a:pPr>
            <a:r>
              <a:rPr lang="en-CA" b="1" u="sng" dirty="0">
                <a:latin typeface="Gothic"/>
              </a:rPr>
              <a:t>Routing Layer</a:t>
            </a:r>
          </a:p>
          <a:p>
            <a:pPr marL="628650" lvl="1" indent="-171450">
              <a:lnSpc>
                <a:spcPct val="90000"/>
              </a:lnSpc>
            </a:pPr>
            <a:endParaRPr lang="en-CA" b="1" u="sng" dirty="0">
              <a:latin typeface="Gothic"/>
            </a:endParaRPr>
          </a:p>
          <a:p>
            <a:pPr marL="228600" indent="-171450">
              <a:lnSpc>
                <a:spcPct val="90000"/>
              </a:lnSpc>
            </a:pPr>
            <a:r>
              <a:rPr lang="en-CA" sz="1600" b="1" u="sng" dirty="0">
                <a:latin typeface="Gothic"/>
              </a:rPr>
              <a:t>Application Layer: </a:t>
            </a:r>
            <a:r>
              <a:rPr lang="en-CA" sz="1600" dirty="0">
                <a:latin typeface="Gothic"/>
              </a:rPr>
              <a:t>defines which messages are to be handled by which specific applications to accomplish  tasks such as switching a light on/off or changing the temperature of thermostat.</a:t>
            </a:r>
          </a:p>
          <a:p>
            <a:pPr>
              <a:lnSpc>
                <a:spcPct val="90000"/>
              </a:lnSpc>
            </a:pPr>
            <a:endParaRPr lang="en-CA" sz="1500" dirty="0"/>
          </a:p>
        </p:txBody>
      </p:sp>
      <p:pic>
        <p:nvPicPr>
          <p:cNvPr id="5" name="Picture 4" descr="A close up of a sign&#10;&#10;Description automatically generated">
            <a:extLst>
              <a:ext uri="{FF2B5EF4-FFF2-40B4-BE49-F238E27FC236}">
                <a16:creationId xmlns:a16="http://schemas.microsoft.com/office/drawing/2014/main" id="{DEF7699F-495E-4933-8907-6DA6C8320D4F}"/>
              </a:ext>
            </a:extLst>
          </p:cNvPr>
          <p:cNvPicPr>
            <a:picLocks noChangeAspect="1"/>
          </p:cNvPicPr>
          <p:nvPr/>
        </p:nvPicPr>
        <p:blipFill rotWithShape="1">
          <a:blip r:embed="rId4">
            <a:extLst>
              <a:ext uri="{28A0092B-C50C-407E-A947-70E740481C1C}">
                <a14:useLocalDpi xmlns:a14="http://schemas.microsoft.com/office/drawing/2010/main" val="0"/>
              </a:ext>
            </a:extLst>
          </a:blip>
          <a:srcRect l="7316" r="13443" b="5"/>
          <a:stretch/>
        </p:blipFill>
        <p:spPr>
          <a:xfrm>
            <a:off x="9174791" y="2016942"/>
            <a:ext cx="2873159" cy="3737814"/>
          </a:xfrm>
          <a:prstGeom prst="rect">
            <a:avLst/>
          </a:prstGeom>
        </p:spPr>
      </p:pic>
      <p:pic>
        <p:nvPicPr>
          <p:cNvPr id="4" name="Audio 3">
            <a:hlinkClick r:id="" action="ppaction://media"/>
            <a:extLst>
              <a:ext uri="{FF2B5EF4-FFF2-40B4-BE49-F238E27FC236}">
                <a16:creationId xmlns:a16="http://schemas.microsoft.com/office/drawing/2014/main" id="{715891B0-D62F-44F3-90EB-6414F4488F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50595817"/>
      </p:ext>
    </p:extLst>
  </p:cSld>
  <p:clrMapOvr>
    <a:masterClrMapping/>
  </p:clrMapOvr>
  <mc:AlternateContent xmlns:mc="http://schemas.openxmlformats.org/markup-compatibility/2006">
    <mc:Choice xmlns:p14="http://schemas.microsoft.com/office/powerpoint/2010/main" Requires="p14">
      <p:transition spd="slow" p14:dur="2000" advTm="19463"/>
    </mc:Choice>
    <mc:Fallback>
      <p:transition spd="slow" advTm="19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10.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5.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7.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8.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9.xml><?xml version="1.0" encoding="utf-8"?>
<a:theme xmlns:a="http://schemas.openxmlformats.org/drawingml/2006/main" name="1_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docProps/app.xml><?xml version="1.0" encoding="utf-8"?>
<Properties xmlns="http://schemas.openxmlformats.org/officeDocument/2006/extended-properties" xmlns:vt="http://schemas.openxmlformats.org/officeDocument/2006/docPropsVTypes">
  <TotalTime>333</TotalTime>
  <Words>2088</Words>
  <Application>Microsoft Office PowerPoint</Application>
  <PresentationFormat>Widescreen</PresentationFormat>
  <Paragraphs>243</Paragraphs>
  <Slides>28</Slides>
  <Notes>0</Notes>
  <HiddenSlides>0</HiddenSlides>
  <MMClips>28</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28</vt:i4>
      </vt:variant>
    </vt:vector>
  </HeadingPairs>
  <TitlesOfParts>
    <vt:vector size="50" baseType="lpstr">
      <vt:lpstr>Agency FB</vt:lpstr>
      <vt:lpstr>Arial</vt:lpstr>
      <vt:lpstr>Century Gothic</vt:lpstr>
      <vt:lpstr>Corbel</vt:lpstr>
      <vt:lpstr>Franklin Gothic Book</vt:lpstr>
      <vt:lpstr>Garamond</vt:lpstr>
      <vt:lpstr>Gill Sans MT</vt:lpstr>
      <vt:lpstr>Gothic</vt:lpstr>
      <vt:lpstr>Helvetica</vt:lpstr>
      <vt:lpstr>Trebuchet MS</vt:lpstr>
      <vt:lpstr>Wingdings</vt:lpstr>
      <vt:lpstr>Wingdings 3</vt:lpstr>
      <vt:lpstr>Organic</vt:lpstr>
      <vt:lpstr>Gallery</vt:lpstr>
      <vt:lpstr>1_Gallery</vt:lpstr>
      <vt:lpstr>Wisp</vt:lpstr>
      <vt:lpstr>Parallax</vt:lpstr>
      <vt:lpstr>Facet</vt:lpstr>
      <vt:lpstr>Crop</vt:lpstr>
      <vt:lpstr>Berlin</vt:lpstr>
      <vt:lpstr>1_Berlin</vt:lpstr>
      <vt:lpstr>1_Organic</vt:lpstr>
      <vt:lpstr>Deployment and Analysis of  Z-wave IoT devices</vt:lpstr>
      <vt:lpstr>What are IoT ?</vt:lpstr>
      <vt:lpstr>Examples</vt:lpstr>
      <vt:lpstr>What is Z-Wave?</vt:lpstr>
      <vt:lpstr>Z-Wave Alliance</vt:lpstr>
      <vt:lpstr>Z-Wave statistics  2018</vt:lpstr>
      <vt:lpstr>Z-waVE in REAL WORLD</vt:lpstr>
      <vt:lpstr>Motivation </vt:lpstr>
      <vt:lpstr> Z-Wave Protocol Layers</vt:lpstr>
      <vt:lpstr> Meshing and Routing </vt:lpstr>
      <vt:lpstr>S0 Security Protocol</vt:lpstr>
      <vt:lpstr>S2 Security Protocol</vt:lpstr>
      <vt:lpstr>Main Objectives </vt:lpstr>
      <vt:lpstr>Experimental Framework</vt:lpstr>
      <vt:lpstr>Challenges with Packet Sniffer</vt:lpstr>
      <vt:lpstr>Challenges with Software/IDE</vt:lpstr>
      <vt:lpstr>S0 Protocol</vt:lpstr>
      <vt:lpstr>Obtained Results : S0</vt:lpstr>
      <vt:lpstr>Obtained Results : S0</vt:lpstr>
      <vt:lpstr>Obtained Results : S0</vt:lpstr>
      <vt:lpstr>  S2 Protocol: Out of Band Key Exchange for Product Authentication</vt:lpstr>
      <vt:lpstr>  S2 Node Inclusion</vt:lpstr>
      <vt:lpstr>PowerPoint Presentation</vt:lpstr>
      <vt:lpstr>PowerPoint Presentation</vt:lpstr>
      <vt:lpstr>S2 Key Exchange using Diffie-Hellman </vt:lpstr>
      <vt:lpstr>  Obtained Results: S2</vt:lpstr>
      <vt:lpstr>  Future Work</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Deployment and Analysis of  Z-wave IoT devices</dc:title>
  <dc:creator>rishabdhamija91@outlook.com</dc:creator>
  <cp:lastModifiedBy>rishabdhamija91@outlook.com</cp:lastModifiedBy>
  <cp:revision>27</cp:revision>
  <dcterms:created xsi:type="dcterms:W3CDTF">2020-04-14T21:21:21Z</dcterms:created>
  <dcterms:modified xsi:type="dcterms:W3CDTF">2020-04-16T03:00:22Z</dcterms:modified>
</cp:coreProperties>
</file>